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3B328"/>
        </a:fontRef>
        <a:srgbClr val="F3B328"/>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CFD0D0"/>
          </a:solidFill>
        </a:fill>
      </a:tcStyle>
    </a:wholeTbl>
    <a:band2H>
      <a:tcTxStyle b="def" i="def"/>
      <a:tcStyle>
        <a:tcBdr/>
        <a:fill>
          <a:solidFill>
            <a:srgbClr val="E8E9E9"/>
          </a:solidFill>
        </a:fill>
      </a:tcStyle>
    </a:band2H>
    <a:firstCol>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1"/>
          </a:solidFill>
        </a:fill>
      </a:tcStyle>
    </a:firstCol>
    <a:lastRow>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381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1"/>
          </a:solidFill>
        </a:fill>
      </a:tcStyle>
    </a:lastRow>
    <a:firstRow>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381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1"/>
          </a:solidFill>
        </a:fill>
      </a:tcStyle>
    </a:firstRow>
  </a:tblStyle>
  <a:tblStyle styleId="{C7B018BB-80A7-4F77-B60F-C8B233D01FF8}" styleName="">
    <a:tblBg/>
    <a:wholeTbl>
      <a:tcTxStyle b="off" i="off">
        <a:fontRef idx="minor">
          <a:srgbClr val="F3B328"/>
        </a:fontRef>
        <a:srgbClr val="F3B328"/>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CED6CB"/>
          </a:solidFill>
        </a:fill>
      </a:tcStyle>
    </a:wholeTbl>
    <a:band2H>
      <a:tcTxStyle b="def" i="def"/>
      <a:tcStyle>
        <a:tcBdr/>
        <a:fill>
          <a:solidFill>
            <a:srgbClr val="E8ECE7"/>
          </a:solidFill>
        </a:fill>
      </a:tcStyle>
    </a:band2H>
    <a:firstCol>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3"/>
          </a:solidFill>
        </a:fill>
      </a:tcStyle>
    </a:firstCol>
    <a:lastRow>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381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3"/>
          </a:solidFill>
        </a:fill>
      </a:tcStyle>
    </a:lastRow>
    <a:firstRow>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381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3"/>
          </a:solidFill>
        </a:fill>
      </a:tcStyle>
    </a:firstRow>
  </a:tblStyle>
  <a:tblStyle styleId="{EEE7283C-3CF3-47DC-8721-378D4A62B228}" styleName="">
    <a:tblBg/>
    <a:wholeTbl>
      <a:tcTxStyle b="off" i="off">
        <a:fontRef idx="minor">
          <a:srgbClr val="F3B328"/>
        </a:fontRef>
        <a:srgbClr val="F3B328"/>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F6DACD"/>
          </a:solidFill>
        </a:fill>
      </a:tcStyle>
    </a:wholeTbl>
    <a:band2H>
      <a:tcTxStyle b="def" i="def"/>
      <a:tcStyle>
        <a:tcBdr/>
        <a:fill>
          <a:solidFill>
            <a:srgbClr val="FBEDE8"/>
          </a:solidFill>
        </a:fill>
      </a:tcStyle>
    </a:band2H>
    <a:firstCol>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6"/>
          </a:solidFill>
        </a:fill>
      </a:tcStyle>
    </a:firstCol>
    <a:lastRow>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381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6"/>
          </a:solidFill>
        </a:fill>
      </a:tcStyle>
    </a:lastRow>
    <a:firstRow>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381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6"/>
          </a:solidFill>
        </a:fill>
      </a:tcStyle>
    </a:firstRow>
  </a:tblStyle>
  <a:tblStyle styleId="{CF821DB8-F4EB-4A41-A1BA-3FCAFE7338EE}" styleName="">
    <a:tblBg/>
    <a:wholeTbl>
      <a:tcTxStyle b="off" i="off">
        <a:fontRef idx="minor">
          <a:srgbClr val="F3B328"/>
        </a:fontRef>
        <a:srgbClr val="F3B32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DF2E7"/>
          </a:solidFill>
        </a:fill>
      </a:tcStyle>
    </a:wholeTbl>
    <a:band2H>
      <a:tcTxStyle b="def" i="def"/>
      <a:tcStyle>
        <a:tcBdr/>
        <a:fill>
          <a:solidFill>
            <a:schemeClr val="accent2"/>
          </a:solidFill>
        </a:fill>
      </a:tcStyle>
    </a:band2H>
    <a:firstCol>
      <a:tcTxStyle b="on" i="off">
        <a:fontRef idx="minor">
          <a:schemeClr val="accent2"/>
        </a:fontRef>
        <a:schemeClr val="accent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3B328"/>
        </a:fontRef>
        <a:srgbClr val="F3B328"/>
      </a:tcTxStyle>
      <a:tcStyle>
        <a:tcBdr>
          <a:left>
            <a:ln w="12700" cap="flat">
              <a:noFill/>
              <a:miter lim="400000"/>
            </a:ln>
          </a:left>
          <a:right>
            <a:ln w="12700" cap="flat">
              <a:noFill/>
              <a:miter lim="400000"/>
            </a:ln>
          </a:right>
          <a:top>
            <a:ln w="50800" cap="flat">
              <a:solidFill>
                <a:srgbClr val="F3B328"/>
              </a:solidFill>
              <a:prstDash val="solid"/>
              <a:round/>
            </a:ln>
          </a:top>
          <a:bottom>
            <a:ln w="25400" cap="flat">
              <a:solidFill>
                <a:srgbClr val="F3B328"/>
              </a:solidFill>
              <a:prstDash val="solid"/>
              <a:round/>
            </a:ln>
          </a:bottom>
          <a:insideH>
            <a:ln w="12700" cap="flat">
              <a:noFill/>
              <a:miter lim="400000"/>
            </a:ln>
          </a:insideH>
          <a:insideV>
            <a:ln w="12700" cap="flat">
              <a:noFill/>
              <a:miter lim="400000"/>
            </a:ln>
          </a:insideV>
        </a:tcBdr>
        <a:fill>
          <a:solidFill>
            <a:schemeClr val="accent2"/>
          </a:solidFill>
        </a:fill>
      </a:tcStyle>
    </a:lastRow>
    <a:firstRow>
      <a:tcTxStyle b="on" i="off">
        <a:fontRef idx="minor">
          <a:schemeClr val="accent2"/>
        </a:fontRef>
        <a:schemeClr val="accent2"/>
      </a:tcTxStyle>
      <a:tcStyle>
        <a:tcBdr>
          <a:left>
            <a:ln w="12700" cap="flat">
              <a:noFill/>
              <a:miter lim="400000"/>
            </a:ln>
          </a:left>
          <a:right>
            <a:ln w="12700" cap="flat">
              <a:noFill/>
              <a:miter lim="400000"/>
            </a:ln>
          </a:right>
          <a:top>
            <a:ln w="25400" cap="flat">
              <a:solidFill>
                <a:srgbClr val="F3B328"/>
              </a:solidFill>
              <a:prstDash val="solid"/>
              <a:round/>
            </a:ln>
          </a:top>
          <a:bottom>
            <a:ln w="25400" cap="flat">
              <a:solidFill>
                <a:srgbClr val="F3B32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F3B328"/>
        </a:fontRef>
        <a:srgbClr val="F3B328"/>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FAE4CB"/>
          </a:solidFill>
        </a:fill>
      </a:tcStyle>
    </a:wholeTbl>
    <a:band2H>
      <a:tcTxStyle b="def" i="def"/>
      <a:tcStyle>
        <a:tcBdr/>
        <a:fill>
          <a:solidFill>
            <a:srgbClr val="FDF2E7"/>
          </a:solidFill>
        </a:fill>
      </a:tcStyle>
    </a:band2H>
    <a:firstCol>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F3B328"/>
          </a:solidFill>
        </a:fill>
      </a:tcStyle>
    </a:firstCol>
    <a:lastRow>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381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F3B328"/>
          </a:solidFill>
        </a:fill>
      </a:tcStyle>
    </a:lastRow>
    <a:firstRow>
      <a:tcTxStyle b="on" i="off">
        <a:fontRef idx="min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381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F3B328"/>
          </a:solidFill>
        </a:fill>
      </a:tcStyle>
    </a:firstRow>
  </a:tblStyle>
  <a:tblStyle styleId="{2708684C-4D16-4618-839F-0558EEFCDFE6}" styleName="">
    <a:tblBg/>
    <a:wholeTbl>
      <a:tcTxStyle b="off" i="off">
        <a:fontRef idx="minor">
          <a:srgbClr val="F3B328"/>
        </a:fontRef>
        <a:srgbClr val="F3B328"/>
      </a:tcTxStyle>
      <a:tcStyle>
        <a:tcBdr>
          <a:left>
            <a:ln w="12700" cap="flat">
              <a:solidFill>
                <a:srgbClr val="F3B328"/>
              </a:solidFill>
              <a:prstDash val="solid"/>
              <a:round/>
            </a:ln>
          </a:left>
          <a:right>
            <a:ln w="12700" cap="flat">
              <a:solidFill>
                <a:srgbClr val="F3B328"/>
              </a:solidFill>
              <a:prstDash val="solid"/>
              <a:round/>
            </a:ln>
          </a:right>
          <a:top>
            <a:ln w="12700" cap="flat">
              <a:solidFill>
                <a:srgbClr val="F3B328"/>
              </a:solidFill>
              <a:prstDash val="solid"/>
              <a:round/>
            </a:ln>
          </a:top>
          <a:bottom>
            <a:ln w="12700" cap="flat">
              <a:solidFill>
                <a:srgbClr val="F3B328"/>
              </a:solidFill>
              <a:prstDash val="solid"/>
              <a:round/>
            </a:ln>
          </a:bottom>
          <a:insideH>
            <a:ln w="12700" cap="flat">
              <a:solidFill>
                <a:srgbClr val="F3B328"/>
              </a:solidFill>
              <a:prstDash val="solid"/>
              <a:round/>
            </a:ln>
          </a:insideH>
          <a:insideV>
            <a:ln w="12700" cap="flat">
              <a:solidFill>
                <a:srgbClr val="F3B328"/>
              </a:solidFill>
              <a:prstDash val="solid"/>
              <a:round/>
            </a:ln>
          </a:insideV>
        </a:tcBdr>
        <a:fill>
          <a:solidFill>
            <a:srgbClr val="F3B328">
              <a:alpha val="20000"/>
            </a:srgbClr>
          </a:solidFill>
        </a:fill>
      </a:tcStyle>
    </a:wholeTbl>
    <a:band2H>
      <a:tcTxStyle b="def" i="def"/>
      <a:tcStyle>
        <a:tcBdr/>
        <a:fill>
          <a:solidFill>
            <a:schemeClr val="accent2"/>
          </a:solidFill>
        </a:fill>
      </a:tcStyle>
    </a:band2H>
    <a:firstCol>
      <a:tcTxStyle b="on" i="off">
        <a:fontRef idx="minor">
          <a:srgbClr val="F3B328"/>
        </a:fontRef>
        <a:srgbClr val="F3B328"/>
      </a:tcTxStyle>
      <a:tcStyle>
        <a:tcBdr>
          <a:left>
            <a:ln w="12700" cap="flat">
              <a:solidFill>
                <a:srgbClr val="F3B328"/>
              </a:solidFill>
              <a:prstDash val="solid"/>
              <a:round/>
            </a:ln>
          </a:left>
          <a:right>
            <a:ln w="12700" cap="flat">
              <a:solidFill>
                <a:srgbClr val="F3B328"/>
              </a:solidFill>
              <a:prstDash val="solid"/>
              <a:round/>
            </a:ln>
          </a:right>
          <a:top>
            <a:ln w="12700" cap="flat">
              <a:solidFill>
                <a:srgbClr val="F3B328"/>
              </a:solidFill>
              <a:prstDash val="solid"/>
              <a:round/>
            </a:ln>
          </a:top>
          <a:bottom>
            <a:ln w="12700" cap="flat">
              <a:solidFill>
                <a:srgbClr val="F3B328"/>
              </a:solidFill>
              <a:prstDash val="solid"/>
              <a:round/>
            </a:ln>
          </a:bottom>
          <a:insideH>
            <a:ln w="12700" cap="flat">
              <a:solidFill>
                <a:srgbClr val="F3B328"/>
              </a:solidFill>
              <a:prstDash val="solid"/>
              <a:round/>
            </a:ln>
          </a:insideH>
          <a:insideV>
            <a:ln w="12700" cap="flat">
              <a:solidFill>
                <a:srgbClr val="F3B328"/>
              </a:solidFill>
              <a:prstDash val="solid"/>
              <a:round/>
            </a:ln>
          </a:insideV>
        </a:tcBdr>
        <a:fill>
          <a:solidFill>
            <a:srgbClr val="F3B328">
              <a:alpha val="20000"/>
            </a:srgbClr>
          </a:solidFill>
        </a:fill>
      </a:tcStyle>
    </a:firstCol>
    <a:lastRow>
      <a:tcTxStyle b="on" i="off">
        <a:fontRef idx="minor">
          <a:srgbClr val="F3B328"/>
        </a:fontRef>
        <a:srgbClr val="F3B328"/>
      </a:tcTxStyle>
      <a:tcStyle>
        <a:tcBdr>
          <a:left>
            <a:ln w="12700" cap="flat">
              <a:solidFill>
                <a:srgbClr val="F3B328"/>
              </a:solidFill>
              <a:prstDash val="solid"/>
              <a:round/>
            </a:ln>
          </a:left>
          <a:right>
            <a:ln w="12700" cap="flat">
              <a:solidFill>
                <a:srgbClr val="F3B328"/>
              </a:solidFill>
              <a:prstDash val="solid"/>
              <a:round/>
            </a:ln>
          </a:right>
          <a:top>
            <a:ln w="50800" cap="flat">
              <a:solidFill>
                <a:srgbClr val="F3B328"/>
              </a:solidFill>
              <a:prstDash val="solid"/>
              <a:round/>
            </a:ln>
          </a:top>
          <a:bottom>
            <a:ln w="12700" cap="flat">
              <a:solidFill>
                <a:srgbClr val="F3B328"/>
              </a:solidFill>
              <a:prstDash val="solid"/>
              <a:round/>
            </a:ln>
          </a:bottom>
          <a:insideH>
            <a:ln w="12700" cap="flat">
              <a:solidFill>
                <a:srgbClr val="F3B328"/>
              </a:solidFill>
              <a:prstDash val="solid"/>
              <a:round/>
            </a:ln>
          </a:insideH>
          <a:insideV>
            <a:ln w="12700" cap="flat">
              <a:solidFill>
                <a:srgbClr val="F3B328"/>
              </a:solidFill>
              <a:prstDash val="solid"/>
              <a:round/>
            </a:ln>
          </a:insideV>
        </a:tcBdr>
        <a:fill>
          <a:noFill/>
        </a:fill>
      </a:tcStyle>
    </a:lastRow>
    <a:firstRow>
      <a:tcTxStyle b="on" i="off">
        <a:fontRef idx="minor">
          <a:srgbClr val="F3B328"/>
        </a:fontRef>
        <a:srgbClr val="F3B328"/>
      </a:tcTxStyle>
      <a:tcStyle>
        <a:tcBdr>
          <a:left>
            <a:ln w="12700" cap="flat">
              <a:solidFill>
                <a:srgbClr val="F3B328"/>
              </a:solidFill>
              <a:prstDash val="solid"/>
              <a:round/>
            </a:ln>
          </a:left>
          <a:right>
            <a:ln w="12700" cap="flat">
              <a:solidFill>
                <a:srgbClr val="F3B328"/>
              </a:solidFill>
              <a:prstDash val="solid"/>
              <a:round/>
            </a:ln>
          </a:right>
          <a:top>
            <a:ln w="12700" cap="flat">
              <a:solidFill>
                <a:srgbClr val="F3B328"/>
              </a:solidFill>
              <a:prstDash val="solid"/>
              <a:round/>
            </a:ln>
          </a:top>
          <a:bottom>
            <a:ln w="25400" cap="flat">
              <a:solidFill>
                <a:srgbClr val="F3B328"/>
              </a:solidFill>
              <a:prstDash val="solid"/>
              <a:round/>
            </a:ln>
          </a:bottom>
          <a:insideH>
            <a:ln w="12700" cap="flat">
              <a:solidFill>
                <a:srgbClr val="F3B328"/>
              </a:solidFill>
              <a:prstDash val="solid"/>
              <a:round/>
            </a:ln>
          </a:insideH>
          <a:insideV>
            <a:ln w="12700" cap="flat">
              <a:solidFill>
                <a:srgbClr val="F3B328"/>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a:p>
        </p:txBody>
      </p:sp>
      <p:sp>
        <p:nvSpPr>
          <p:cNvPr id="51" name="Shape 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 Id="rId3" Type="http://schemas.openxmlformats.org/officeDocument/2006/relationships/hyperlink" Target="https://asuonline.wistia.com/medias/iyp10olbyx" TargetMode="External"/><Relationship Id="rId4" Type="http://schemas.openxmlformats.org/officeDocument/2006/relationships/hyperlink" Target="http://teachonline.asu.edu/2013/08/videos-in-the-classroom-is-that-really-active-learning/" TargetMode="External"/><Relationship Id="rId5" Type="http://schemas.openxmlformats.org/officeDocument/2006/relationships/hyperlink" Target="http://brainrules.net/attention" TargetMode="External"/><Relationship Id="rId6" Type="http://schemas.openxmlformats.org/officeDocument/2006/relationships/hyperlink" Target="http://er.educause.edu/articles/2014/4/what-makes-an-online-instructional-video-compelling" TargetMode="External"/><Relationship Id="rId7" Type="http://schemas.openxmlformats.org/officeDocument/2006/relationships/hyperlink" Target="http://www.learningsolutionsmag.com/articles/1034/?utm_campaign=lsmag&amp;utm_medium=email&amp;utm_source=lsm-news" TargetMode="Externa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sldImg"/>
          </p:nvPr>
        </p:nvSpPr>
        <p:spPr>
          <a:prstGeom prst="rect">
            <a:avLst/>
          </a:prstGeom>
        </p:spPr>
        <p:txBody>
          <a:bodyPr/>
          <a:lstStyle/>
          <a:p>
            <a:pPr/>
          </a:p>
        </p:txBody>
      </p:sp>
      <p:sp>
        <p:nvSpPr>
          <p:cNvPr id="57" name="Shape 57"/>
          <p:cNvSpPr/>
          <p:nvPr>
            <p:ph type="body" sz="quarter" idx="1"/>
          </p:nvPr>
        </p:nvSpPr>
        <p:spPr>
          <a:prstGeom prst="rect">
            <a:avLst/>
          </a:prstGeom>
        </p:spPr>
        <p:txBody>
          <a:bodyPr/>
          <a:lstStyle/>
          <a:p>
            <a:pPr>
              <a:defRPr sz="1100"/>
            </a:pPr>
            <a:r>
              <a:t>(This notes section won’t be visible to the presenter or viewers if you’re filming your presentation, so transfer any notes to a Word document that your media specialist can put up on a teleprompter.)</a:t>
            </a:r>
          </a:p>
          <a:p>
            <a:pPr>
              <a:defRPr sz="1100"/>
            </a:pPr>
          </a:p>
          <a:p>
            <a:pPr>
              <a:defRPr sz="1100"/>
            </a:pPr>
            <a:r>
              <a:t>At ASU Online, we have a strong preference for video-narrated, slide-based </a:t>
            </a:r>
            <a:r>
              <a:rPr b="1"/>
              <a:t>mini and micro lectures</a:t>
            </a:r>
            <a:r>
              <a:t>. Use the video/audio lecture format to help students synthesize the information and to fill in content gaps between learning materials. </a:t>
            </a:r>
          </a:p>
          <a:p>
            <a:pPr>
              <a:defRPr sz="1100"/>
            </a:pPr>
          </a:p>
          <a:p>
            <a:pPr>
              <a:defRPr b="1" sz="1100"/>
            </a:pPr>
            <a:r>
              <a:t>Reduce the on-screen text</a:t>
            </a:r>
            <a:r>
              <a:rPr b="0"/>
              <a:t>. Consider using an image instead of text, but if you must use text, use it to hammer home only the MAIN point, and let the </a:t>
            </a:r>
            <a:r>
              <a:t>audio narration fill in the details</a:t>
            </a:r>
            <a:r>
              <a:rPr b="0"/>
              <a:t>. </a:t>
            </a:r>
          </a:p>
          <a:p>
            <a:pPr lvl="1" indent="457200">
              <a:defRPr sz="1100"/>
            </a:pPr>
            <a:r>
              <a:t>Rationale: We recommend that you really consider the value you’ll bring to the materials by adding the video or audio component to the slides. Keep in mind that humans aren’t great at multi-tasking. It's hard enough to capture learner's attention when presenting a single piece of information, so when we add another layer of information on top of it (ie, video or audio), it causes cognitive overload. We don't want you to simply read the slides, but we also don't want you talking about things that are discordant with the slides, which takes student's attention away from what they’re learning. Therefore, if you’re recording a video with slides, the only text that should be on the slides are the absolute key points that you’re discussing. </a:t>
            </a:r>
          </a:p>
          <a:p>
            <a:pPr>
              <a:defRPr sz="1100"/>
            </a:pPr>
          </a:p>
          <a:p>
            <a:pPr>
              <a:defRPr b="1" sz="1100"/>
            </a:pPr>
            <a:r>
              <a:t>Keep videos VERY SHORT</a:t>
            </a:r>
            <a:r>
              <a:rPr b="0"/>
              <a:t>. We also strongly believe in the art of the mini or micro lecture; that is, keeping students’ attention by making your video lectures very short: 2-to-8 minutes long. Watch this video for more explanation: </a:t>
            </a:r>
            <a:r>
              <a:rPr b="0" u="sng">
                <a:solidFill>
                  <a:srgbClr val="000100"/>
                </a:solidFill>
                <a:uFill>
                  <a:solidFill>
                    <a:srgbClr val="000100"/>
                  </a:solidFill>
                </a:uFill>
                <a:hlinkClick r:id="rId3" invalidUrl="" action="" tgtFrame="" tooltip="" history="1" highlightClick="0" endSnd="0"/>
              </a:rPr>
              <a:t>https://asuonline.wistia.com/medias/iyp10olbyx</a:t>
            </a:r>
          </a:p>
          <a:p>
            <a:pPr lvl="1" indent="457200">
              <a:defRPr sz="1100"/>
            </a:pPr>
            <a:r>
              <a:t>It’s better to have a dozen slides with very little text than one slide with multiple concepts and dozens of words on it. It’s also better to have multiple, separate mini lectures than one long lecture (again, each video should be 2-to-8 minutes long).</a:t>
            </a:r>
          </a:p>
          <a:p>
            <a:pPr>
              <a:defRPr sz="1100"/>
            </a:pPr>
          </a:p>
          <a:p>
            <a:pPr>
              <a:defRPr b="1" sz="1100"/>
            </a:pPr>
            <a:r>
              <a:t>What if we prefer our slides to have dense content? </a:t>
            </a:r>
            <a:r>
              <a:rPr b="0"/>
              <a:t>Consider presenting dense slides as a PPT, PDF, or  Word file </a:t>
            </a:r>
            <a:r>
              <a:rPr b="0" i="1"/>
              <a:t>instead of a video</a:t>
            </a:r>
            <a:r>
              <a:rPr b="0"/>
              <a:t>. Consider recording short videos for subtopics that require further explanation.</a:t>
            </a:r>
          </a:p>
          <a:p>
            <a:pPr>
              <a:defRPr b="1" sz="1100"/>
            </a:pPr>
          </a:p>
          <a:p>
            <a:pPr>
              <a:defRPr b="1" sz="1100"/>
            </a:pPr>
            <a:r>
              <a:t>What research supports this approach? </a:t>
            </a:r>
            <a:r>
              <a:rPr b="0"/>
              <a:t>Here are just a few research-based articles on this subject that you may find helpful:</a:t>
            </a:r>
          </a:p>
          <a:p>
            <a:pPr marL="171450" indent="-171450">
              <a:buClr>
                <a:srgbClr val="000000"/>
              </a:buClr>
              <a:buSzPct val="100000"/>
              <a:buFont typeface="Arial"/>
              <a:buChar char="•"/>
              <a:defRPr sz="1100" u="sng">
                <a:solidFill>
                  <a:srgbClr val="2200CC"/>
                </a:solidFill>
              </a:defRPr>
            </a:pPr>
            <a:r>
              <a:rPr>
                <a:solidFill>
                  <a:srgbClr val="000100"/>
                </a:solidFill>
                <a:uFill>
                  <a:solidFill>
                    <a:srgbClr val="000100"/>
                  </a:solidFill>
                </a:uFill>
                <a:hlinkClick r:id="rId4" invalidUrl="" action="" tgtFrame="" tooltip="" history="1" highlightClick="0" endSnd="0"/>
              </a:rPr>
              <a:t>Is lecture capture good or bad for higher education? http://www.avnetwork.com/article.aspx?articleid=116514</a:t>
            </a:r>
          </a:p>
          <a:p>
            <a:pPr marL="171450" indent="-171450">
              <a:buClr>
                <a:srgbClr val="000000"/>
              </a:buClr>
              <a:buSzPct val="100000"/>
              <a:buFont typeface="Arial"/>
              <a:buChar char="•"/>
              <a:defRPr sz="1100" u="sng">
                <a:solidFill>
                  <a:srgbClr val="2200CC"/>
                </a:solidFill>
              </a:defRPr>
            </a:pPr>
            <a:r>
              <a:rPr>
                <a:solidFill>
                  <a:srgbClr val="000100"/>
                </a:solidFill>
                <a:uFill>
                  <a:solidFill>
                    <a:srgbClr val="000100"/>
                  </a:solidFill>
                </a:uFill>
                <a:hlinkClick r:id="rId4" invalidUrl="" action="" tgtFrame="" tooltip="" history="1" highlightClick="0" endSnd="0"/>
              </a:rPr>
              <a:t>http://teachonline.asu.edu/2013/08/videos-in-the-classroom-is-that-really-active-learning/</a:t>
            </a:r>
          </a:p>
          <a:p>
            <a:pPr marL="171450" indent="-171450">
              <a:buClr>
                <a:srgbClr val="000000"/>
              </a:buClr>
              <a:buSzPct val="100000"/>
              <a:buFont typeface="Arial"/>
              <a:buChar char="•"/>
              <a:defRPr sz="1100" u="sng">
                <a:solidFill>
                  <a:srgbClr val="2200CC"/>
                </a:solidFill>
              </a:defRPr>
            </a:pPr>
            <a:r>
              <a:rPr>
                <a:solidFill>
                  <a:srgbClr val="000100"/>
                </a:solidFill>
                <a:uFill>
                  <a:solidFill>
                    <a:srgbClr val="000100"/>
                  </a:solidFill>
                </a:uFill>
                <a:hlinkClick r:id="rId5" invalidUrl="" action="" tgtFrame="" tooltip="" history="1" highlightClick="0" endSnd="0"/>
              </a:rPr>
              <a:t>http://brainrules.net/attention</a:t>
            </a:r>
          </a:p>
          <a:p>
            <a:pPr marL="171450" indent="-171450">
              <a:buClr>
                <a:srgbClr val="000000"/>
              </a:buClr>
              <a:buSzPct val="100000"/>
              <a:buFont typeface="Arial"/>
              <a:buChar char="•"/>
              <a:defRPr sz="1100" u="sng">
                <a:solidFill>
                  <a:srgbClr val="2200CC"/>
                </a:solidFill>
              </a:defRPr>
            </a:pPr>
            <a:r>
              <a:rPr>
                <a:solidFill>
                  <a:srgbClr val="000100"/>
                </a:solidFill>
                <a:uFill>
                  <a:solidFill>
                    <a:srgbClr val="000100"/>
                  </a:solidFill>
                </a:uFill>
                <a:hlinkClick r:id="rId6" invalidUrl="" action="" tgtFrame="" tooltip="" history="1" highlightClick="0" endSnd="0"/>
              </a:rPr>
              <a:t>http://er.educause.edu/articles/2014/4/what-makes-an-online-instructional-video-compelling</a:t>
            </a:r>
          </a:p>
          <a:p>
            <a:pPr marL="171450" indent="-171450">
              <a:buClr>
                <a:srgbClr val="000000"/>
              </a:buClr>
              <a:buSzPct val="100000"/>
              <a:buFont typeface="Arial"/>
              <a:buChar char="•"/>
              <a:defRPr sz="1100" u="sng">
                <a:solidFill>
                  <a:srgbClr val="2200CC"/>
                </a:solidFill>
              </a:defRPr>
            </a:pPr>
            <a:r>
              <a:rPr>
                <a:solidFill>
                  <a:srgbClr val="000100"/>
                </a:solidFill>
                <a:uFill>
                  <a:solidFill>
                    <a:srgbClr val="000100"/>
                  </a:solidFill>
                </a:uFill>
                <a:hlinkClick r:id="rId7" invalidUrl="" action="" tgtFrame="" tooltip="" history="1" highlightClick="0" endSnd="0"/>
              </a:rPr>
              <a:t>http://www.learningsolutionsmag.com/articles/1034/?utm_campaign=lsmag&amp;utm_medium=email&amp;utm_source=lsm-news (Nine Ways to Reduce Cognitive Load)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sldImg"/>
          </p:nvPr>
        </p:nvSpPr>
        <p:spPr>
          <a:prstGeom prst="rect">
            <a:avLst/>
          </a:prstGeom>
        </p:spPr>
        <p:txBody>
          <a:bodyPr/>
          <a:lstStyle/>
          <a:p>
            <a:pPr/>
          </a:p>
        </p:txBody>
      </p:sp>
      <p:sp>
        <p:nvSpPr>
          <p:cNvPr id="63" name="Shape 63"/>
          <p:cNvSpPr/>
          <p:nvPr>
            <p:ph type="body" sz="quarter" idx="1"/>
          </p:nvPr>
        </p:nvSpPr>
        <p:spPr>
          <a:prstGeom prst="rect">
            <a:avLst/>
          </a:prstGeom>
        </p:spPr>
        <p:txBody>
          <a:bodyPr/>
          <a:lstStyle/>
          <a:p>
            <a:pPr>
              <a:defRPr sz="1100"/>
            </a:pPr>
            <a:r>
              <a:t>Use only a couple of key words per bullet, and only a couple of bullets per slide to emphasize audio delivery. You should speak all of the details, and only show KEY words on the slides.</a:t>
            </a:r>
          </a:p>
          <a:p>
            <a:pPr>
              <a:defRPr sz="1100"/>
            </a:pPr>
          </a:p>
          <a:p>
            <a:pPr>
              <a:defRPr sz="1100"/>
            </a:pPr>
            <a:r>
              <a:t>It’s better to have multiple slides and multiple videos to deliver dense content, as adult attention spans are very short (~2 minutes).</a:t>
            </a:r>
          </a:p>
          <a:p>
            <a:pPr>
              <a:defRPr sz="1100"/>
            </a:pPr>
          </a:p>
          <a:p>
            <a:pPr>
              <a:defRPr sz="1100"/>
            </a:pPr>
            <a:r>
              <a:t>Do your best to keep titles and body text consistent across ALL slides. This includes font, size, and placement.</a:t>
            </a:r>
          </a:p>
          <a:p>
            <a:pPr>
              <a:defRPr sz="1100"/>
            </a:pPr>
          </a:p>
          <a:p>
            <a:pPr>
              <a:defRPr sz="1100"/>
            </a:pPr>
            <a:r>
              <a:t>NOTE: For all slide formats, keep gray box in corner blank for superimposing video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lvl1pPr>
              <a:defRPr sz="1100"/>
            </a:lvl1pPr>
          </a:lstStyle>
          <a:p>
            <a:pPr/>
            <a:r>
              <a:t>Comparison slide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3"/>
          </a:xfrm>
          <a:prstGeom prst="rect">
            <a:avLst/>
          </a:prstGeom>
        </p:spPr>
        <p:txBody>
          <a:bodyPr/>
          <a:lstStyle>
            <a:lvl1pPr>
              <a:defRPr sz="7200"/>
            </a:lvl1pPr>
          </a:lstStyle>
          <a:p>
            <a:pPr/>
            <a:r>
              <a:t>Title Text</a:t>
            </a:r>
          </a:p>
        </p:txBody>
      </p:sp>
      <p:sp>
        <p:nvSpPr>
          <p:cNvPr id="12" name="Body Level One…"/>
          <p:cNvSpPr txBox="1"/>
          <p:nvPr>
            <p:ph type="body" sz="quarter" idx="1"/>
          </p:nvPr>
        </p:nvSpPr>
        <p:spPr>
          <a:xfrm>
            <a:off x="685800" y="3886200"/>
            <a:ext cx="6400799" cy="1752600"/>
          </a:xfrm>
          <a:prstGeom prst="rect">
            <a:avLst/>
          </a:prstGeom>
        </p:spPr>
        <p:txBody>
          <a:bodyPr/>
          <a:lstStyle>
            <a:lvl1pPr marL="0" indent="0">
              <a:buClrTx/>
              <a:buSzTx/>
              <a:buFontTx/>
              <a:buNone/>
              <a:defRPr sz="3600"/>
            </a:lvl1pPr>
            <a:lvl2pPr marL="0" indent="457200">
              <a:buClrTx/>
              <a:buSzTx/>
              <a:buFontTx/>
              <a:buNone/>
              <a:defRPr sz="3600"/>
            </a:lvl2pPr>
            <a:lvl3pPr marL="0" indent="914400">
              <a:buClrTx/>
              <a:buSzTx/>
              <a:buFontTx/>
              <a:buNone/>
              <a:defRPr sz="3600"/>
            </a:lvl3pPr>
            <a:lvl4pPr marL="0" indent="1371600">
              <a:buClrTx/>
              <a:buSzTx/>
              <a:buFontTx/>
              <a:buNone/>
              <a:defRPr sz="3600"/>
            </a:lvl4pPr>
            <a:lvl5pPr marL="0" indent="1828800">
              <a:buClrTx/>
              <a:buSzTx/>
              <a:buFontTx/>
              <a:buNone/>
              <a:defRPr sz="36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half" idx="1"/>
          </p:nvPr>
        </p:nvSpPr>
        <p:spPr>
          <a:xfrm>
            <a:off x="457200" y="1600200"/>
            <a:ext cx="4038599" cy="4525963"/>
          </a:xfrm>
          <a:prstGeom prst="rect">
            <a:avLst/>
          </a:prstGeom>
        </p:spPr>
        <p:txBody>
          <a:bodyPr/>
          <a:lstStyle>
            <a:lvl1pPr marL="0" indent="0">
              <a:spcBef>
                <a:spcPts val="0"/>
              </a:spcBef>
              <a:buClr>
                <a:srgbClr val="000000"/>
              </a:buClr>
              <a:buChar char="●"/>
              <a:defRPr>
                <a:solidFill>
                  <a:srgbClr val="000000"/>
                </a:solidFill>
              </a:defRPr>
            </a:lvl1pPr>
            <a:lvl2pPr marL="457200" indent="0">
              <a:spcBef>
                <a:spcPts val="0"/>
              </a:spcBef>
              <a:buClr>
                <a:srgbClr val="000000"/>
              </a:buClr>
              <a:buChar char="○"/>
              <a:defRPr>
                <a:solidFill>
                  <a:srgbClr val="000000"/>
                </a:solidFill>
              </a:defRPr>
            </a:lvl2pPr>
            <a:lvl3pPr marL="914400" indent="0">
              <a:spcBef>
                <a:spcPts val="0"/>
              </a:spcBef>
              <a:buClr>
                <a:srgbClr val="000000"/>
              </a:buClr>
              <a:buChar char="■"/>
              <a:defRPr>
                <a:solidFill>
                  <a:srgbClr val="000000"/>
                </a:solidFill>
              </a:defRPr>
            </a:lvl3pPr>
            <a:lvl4pPr marL="1371600" indent="0">
              <a:spcBef>
                <a:spcPts val="0"/>
              </a:spcBef>
              <a:buClr>
                <a:srgbClr val="000000"/>
              </a:buClr>
              <a:buChar char="●"/>
              <a:defRPr>
                <a:solidFill>
                  <a:srgbClr val="000000"/>
                </a:solidFill>
              </a:defRPr>
            </a:lvl4pPr>
            <a:lvl5pPr marL="1828800" indent="0">
              <a:spcBef>
                <a:spcPts val="0"/>
              </a:spcBef>
              <a:buClr>
                <a:srgbClr val="000000"/>
              </a:buClr>
              <a:buChar char="○"/>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hape 15"/>
          <p:cNvSpPr txBox="1"/>
          <p:nvPr>
            <p:ph type="body" sz="half" idx="13"/>
          </p:nvPr>
        </p:nvSpPr>
        <p:spPr>
          <a:xfrm>
            <a:off x="4648200" y="1600200"/>
            <a:ext cx="4038599" cy="4525963"/>
          </a:xfrm>
          <a:prstGeom prst="rect">
            <a:avLst/>
          </a:prstGeom>
        </p:spPr>
        <p:txBody>
          <a:bodyPr/>
          <a:lstStyle/>
          <a:p>
            <a:pPr marL="0" indent="0">
              <a:spcBef>
                <a:spcPts val="0"/>
              </a:spcBef>
              <a:buClr>
                <a:srgbClr val="000000"/>
              </a:buClr>
              <a:buChar char="●"/>
              <a:defRPr>
                <a:solidFill>
                  <a:srgbClr val="000000"/>
                </a:solidFill>
              </a:defRPr>
            </a:pP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39" name="Title Text"/>
          <p:cNvSpPr txBox="1"/>
          <p:nvPr>
            <p:ph type="title"/>
          </p:nvPr>
        </p:nvSpPr>
        <p:spPr>
          <a:prstGeom prst="rect">
            <a:avLst/>
          </a:prstGeom>
        </p:spPr>
        <p:txBody>
          <a:bodyPr/>
          <a:lstStyle>
            <a:lvl1pPr>
              <a:lnSpc>
                <a:spcPct val="100000"/>
              </a:lnSpc>
              <a:defRPr b="0">
                <a:solidFill>
                  <a:srgbClr val="000000"/>
                </a:solidFill>
              </a:defRPr>
            </a:lvl1pPr>
          </a:lstStyle>
          <a:p>
            <a:pPr/>
            <a:r>
              <a:t>Title Text</a:t>
            </a:r>
          </a:p>
        </p:txBody>
      </p:sp>
      <p:sp>
        <p:nvSpPr>
          <p:cNvPr id="40" name="Body Level One…"/>
          <p:cNvSpPr txBox="1"/>
          <p:nvPr>
            <p:ph type="body" sz="quarter" idx="1"/>
          </p:nvPr>
        </p:nvSpPr>
        <p:spPr>
          <a:xfrm>
            <a:off x="457200" y="1535112"/>
            <a:ext cx="4040188" cy="639763"/>
          </a:xfrm>
          <a:prstGeom prst="rect">
            <a:avLst/>
          </a:prstGeom>
        </p:spPr>
        <p:txBody>
          <a:bodyPr anchor="b"/>
          <a:lstStyle>
            <a:lvl1pPr marL="0" indent="0">
              <a:spcBef>
                <a:spcPts val="0"/>
              </a:spcBef>
              <a:buClr>
                <a:srgbClr val="000000"/>
              </a:buClr>
              <a:buChar char="●"/>
              <a:defRPr b="1" sz="2400">
                <a:solidFill>
                  <a:srgbClr val="000000"/>
                </a:solidFill>
              </a:defRPr>
            </a:lvl1pPr>
            <a:lvl2pPr marL="457200" indent="0">
              <a:spcBef>
                <a:spcPts val="0"/>
              </a:spcBef>
              <a:buClr>
                <a:srgbClr val="000000"/>
              </a:buClr>
              <a:buChar char="○"/>
              <a:defRPr b="1" sz="2400">
                <a:solidFill>
                  <a:srgbClr val="000000"/>
                </a:solidFill>
              </a:defRPr>
            </a:lvl2pPr>
            <a:lvl3pPr marL="914400" indent="0">
              <a:spcBef>
                <a:spcPts val="0"/>
              </a:spcBef>
              <a:buClr>
                <a:srgbClr val="000000"/>
              </a:buClr>
              <a:buChar char="■"/>
              <a:defRPr b="1" sz="2400">
                <a:solidFill>
                  <a:srgbClr val="000000"/>
                </a:solidFill>
              </a:defRPr>
            </a:lvl3pPr>
            <a:lvl4pPr marL="1371600" indent="0">
              <a:spcBef>
                <a:spcPts val="0"/>
              </a:spcBef>
              <a:buClr>
                <a:srgbClr val="000000"/>
              </a:buClr>
              <a:buChar char="●"/>
              <a:defRPr b="1" sz="2400">
                <a:solidFill>
                  <a:srgbClr val="000000"/>
                </a:solidFill>
              </a:defRPr>
            </a:lvl4pPr>
            <a:lvl5pPr marL="1828800" indent="0">
              <a:spcBef>
                <a:spcPts val="0"/>
              </a:spcBef>
              <a:buClr>
                <a:srgbClr val="000000"/>
              </a:buClr>
              <a:buChar char="○"/>
              <a:defRPr b="1"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hape 19"/>
          <p:cNvSpPr txBox="1"/>
          <p:nvPr>
            <p:ph type="body" sz="half" idx="13"/>
          </p:nvPr>
        </p:nvSpPr>
        <p:spPr>
          <a:xfrm>
            <a:off x="457199" y="2174875"/>
            <a:ext cx="4040189" cy="3951286"/>
          </a:xfrm>
          <a:prstGeom prst="rect">
            <a:avLst/>
          </a:prstGeom>
        </p:spPr>
        <p:txBody>
          <a:bodyPr/>
          <a:lstStyle/>
          <a:p>
            <a:pPr marL="0" indent="0">
              <a:spcBef>
                <a:spcPts val="0"/>
              </a:spcBef>
              <a:buClr>
                <a:srgbClr val="000000"/>
              </a:buClr>
              <a:buChar char="●"/>
              <a:defRPr sz="2400">
                <a:solidFill>
                  <a:srgbClr val="000000"/>
                </a:solidFill>
              </a:defRPr>
            </a:pPr>
          </a:p>
        </p:txBody>
      </p:sp>
      <p:sp>
        <p:nvSpPr>
          <p:cNvPr id="42" name="Shape 20"/>
          <p:cNvSpPr txBox="1"/>
          <p:nvPr>
            <p:ph type="body" sz="quarter" idx="14"/>
          </p:nvPr>
        </p:nvSpPr>
        <p:spPr>
          <a:xfrm>
            <a:off x="4645025" y="1535112"/>
            <a:ext cx="4041774" cy="639763"/>
          </a:xfrm>
          <a:prstGeom prst="rect">
            <a:avLst/>
          </a:prstGeom>
        </p:spPr>
        <p:txBody>
          <a:bodyPr anchor="b"/>
          <a:lstStyle/>
          <a:p>
            <a:pPr marL="0" indent="0">
              <a:spcBef>
                <a:spcPts val="0"/>
              </a:spcBef>
              <a:buClr>
                <a:srgbClr val="000000"/>
              </a:buClr>
              <a:buChar char="●"/>
              <a:defRPr b="1" sz="2400">
                <a:solidFill>
                  <a:srgbClr val="000000"/>
                </a:solidFill>
              </a:defRPr>
            </a:pPr>
          </a:p>
        </p:txBody>
      </p:sp>
      <p:sp>
        <p:nvSpPr>
          <p:cNvPr id="43" name="Shape 21"/>
          <p:cNvSpPr txBox="1"/>
          <p:nvPr>
            <p:ph type="body" sz="half" idx="15"/>
          </p:nvPr>
        </p:nvSpPr>
        <p:spPr>
          <a:xfrm>
            <a:off x="4645025" y="2174875"/>
            <a:ext cx="4041774" cy="3951286"/>
          </a:xfrm>
          <a:prstGeom prst="rect">
            <a:avLst/>
          </a:prstGeom>
        </p:spPr>
        <p:txBody>
          <a:bodyPr/>
          <a:lstStyle/>
          <a:p>
            <a:pPr marL="0" indent="0">
              <a:spcBef>
                <a:spcPts val="0"/>
              </a:spcBef>
              <a:buClr>
                <a:srgbClr val="000000"/>
              </a:buClr>
              <a:buChar char="●"/>
              <a:defRPr sz="2400">
                <a:solidFill>
                  <a:srgbClr val="000000"/>
                </a:solidFill>
              </a:defRPr>
            </a:pP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6"/>
            <a:ext cx="8229600" cy="11430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p>
            <a:pPr/>
            <a:r>
              <a:t>Title Text</a:t>
            </a:r>
          </a:p>
        </p:txBody>
      </p:sp>
      <p:sp>
        <p:nvSpPr>
          <p:cNvPr id="3" name="Body Level One…"/>
          <p:cNvSpPr txBox="1"/>
          <p:nvPr>
            <p:ph type="body" idx="1"/>
          </p:nvPr>
        </p:nvSpPr>
        <p:spPr>
          <a:xfrm>
            <a:off x="457200" y="1600200"/>
            <a:ext cx="8229600" cy="452596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solidFill>
                  <a:srgbClr val="000000"/>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l" defTabSz="914400" rtl="0" latinLnBrk="0">
        <a:lnSpc>
          <a:spcPct val="80000"/>
        </a:lnSpc>
        <a:spcBef>
          <a:spcPts val="0"/>
        </a:spcBef>
        <a:spcAft>
          <a:spcPts val="0"/>
        </a:spcAft>
        <a:buClrTx/>
        <a:buSzTx/>
        <a:buFontTx/>
        <a:buNone/>
        <a:tabLst/>
        <a:defRPr b="1" baseline="0" cap="none" i="0" spc="0" strike="noStrike" sz="6600" u="none">
          <a:ln>
            <a:noFill/>
          </a:ln>
          <a:solidFill>
            <a:srgbClr val="F3B328"/>
          </a:solidFill>
          <a:uFillTx/>
          <a:latin typeface="+mn-lt"/>
          <a:ea typeface="+mn-ea"/>
          <a:cs typeface="+mn-cs"/>
          <a:sym typeface="Arial"/>
        </a:defRPr>
      </a:lvl1pPr>
      <a:lvl2pPr marL="0" marR="0" indent="0" algn="l" defTabSz="914400" rtl="0" latinLnBrk="0">
        <a:lnSpc>
          <a:spcPct val="80000"/>
        </a:lnSpc>
        <a:spcBef>
          <a:spcPts val="0"/>
        </a:spcBef>
        <a:spcAft>
          <a:spcPts val="0"/>
        </a:spcAft>
        <a:buClrTx/>
        <a:buSzTx/>
        <a:buFontTx/>
        <a:buNone/>
        <a:tabLst/>
        <a:defRPr b="1" baseline="0" cap="none" i="0" spc="0" strike="noStrike" sz="6600" u="none">
          <a:ln>
            <a:noFill/>
          </a:ln>
          <a:solidFill>
            <a:srgbClr val="F3B328"/>
          </a:solidFill>
          <a:uFillTx/>
          <a:latin typeface="+mn-lt"/>
          <a:ea typeface="+mn-ea"/>
          <a:cs typeface="+mn-cs"/>
          <a:sym typeface="Arial"/>
        </a:defRPr>
      </a:lvl2pPr>
      <a:lvl3pPr marL="0" marR="0" indent="0" algn="l" defTabSz="914400" rtl="0" latinLnBrk="0">
        <a:lnSpc>
          <a:spcPct val="80000"/>
        </a:lnSpc>
        <a:spcBef>
          <a:spcPts val="0"/>
        </a:spcBef>
        <a:spcAft>
          <a:spcPts val="0"/>
        </a:spcAft>
        <a:buClrTx/>
        <a:buSzTx/>
        <a:buFontTx/>
        <a:buNone/>
        <a:tabLst/>
        <a:defRPr b="1" baseline="0" cap="none" i="0" spc="0" strike="noStrike" sz="6600" u="none">
          <a:ln>
            <a:noFill/>
          </a:ln>
          <a:solidFill>
            <a:srgbClr val="F3B328"/>
          </a:solidFill>
          <a:uFillTx/>
          <a:latin typeface="+mn-lt"/>
          <a:ea typeface="+mn-ea"/>
          <a:cs typeface="+mn-cs"/>
          <a:sym typeface="Arial"/>
        </a:defRPr>
      </a:lvl3pPr>
      <a:lvl4pPr marL="0" marR="0" indent="0" algn="l" defTabSz="914400" rtl="0" latinLnBrk="0">
        <a:lnSpc>
          <a:spcPct val="80000"/>
        </a:lnSpc>
        <a:spcBef>
          <a:spcPts val="0"/>
        </a:spcBef>
        <a:spcAft>
          <a:spcPts val="0"/>
        </a:spcAft>
        <a:buClrTx/>
        <a:buSzTx/>
        <a:buFontTx/>
        <a:buNone/>
        <a:tabLst/>
        <a:defRPr b="1" baseline="0" cap="none" i="0" spc="0" strike="noStrike" sz="6600" u="none">
          <a:ln>
            <a:noFill/>
          </a:ln>
          <a:solidFill>
            <a:srgbClr val="F3B328"/>
          </a:solidFill>
          <a:uFillTx/>
          <a:latin typeface="+mn-lt"/>
          <a:ea typeface="+mn-ea"/>
          <a:cs typeface="+mn-cs"/>
          <a:sym typeface="Arial"/>
        </a:defRPr>
      </a:lvl4pPr>
      <a:lvl5pPr marL="0" marR="0" indent="0" algn="l" defTabSz="914400" rtl="0" latinLnBrk="0">
        <a:lnSpc>
          <a:spcPct val="80000"/>
        </a:lnSpc>
        <a:spcBef>
          <a:spcPts val="0"/>
        </a:spcBef>
        <a:spcAft>
          <a:spcPts val="0"/>
        </a:spcAft>
        <a:buClrTx/>
        <a:buSzTx/>
        <a:buFontTx/>
        <a:buNone/>
        <a:tabLst/>
        <a:defRPr b="1" baseline="0" cap="none" i="0" spc="0" strike="noStrike" sz="6600" u="none">
          <a:ln>
            <a:noFill/>
          </a:ln>
          <a:solidFill>
            <a:srgbClr val="F3B328"/>
          </a:solidFill>
          <a:uFillTx/>
          <a:latin typeface="+mn-lt"/>
          <a:ea typeface="+mn-ea"/>
          <a:cs typeface="+mn-cs"/>
          <a:sym typeface="Arial"/>
        </a:defRPr>
      </a:lvl5pPr>
      <a:lvl6pPr marL="0" marR="0" indent="0" algn="l" defTabSz="914400" rtl="0" latinLnBrk="0">
        <a:lnSpc>
          <a:spcPct val="80000"/>
        </a:lnSpc>
        <a:spcBef>
          <a:spcPts val="0"/>
        </a:spcBef>
        <a:spcAft>
          <a:spcPts val="0"/>
        </a:spcAft>
        <a:buClrTx/>
        <a:buSzTx/>
        <a:buFontTx/>
        <a:buNone/>
        <a:tabLst/>
        <a:defRPr b="1" baseline="0" cap="none" i="0" spc="0" strike="noStrike" sz="6600" u="none">
          <a:ln>
            <a:noFill/>
          </a:ln>
          <a:solidFill>
            <a:srgbClr val="F3B328"/>
          </a:solidFill>
          <a:uFillTx/>
          <a:latin typeface="+mn-lt"/>
          <a:ea typeface="+mn-ea"/>
          <a:cs typeface="+mn-cs"/>
          <a:sym typeface="Arial"/>
        </a:defRPr>
      </a:lvl6pPr>
      <a:lvl7pPr marL="0" marR="0" indent="0" algn="l" defTabSz="914400" rtl="0" latinLnBrk="0">
        <a:lnSpc>
          <a:spcPct val="80000"/>
        </a:lnSpc>
        <a:spcBef>
          <a:spcPts val="0"/>
        </a:spcBef>
        <a:spcAft>
          <a:spcPts val="0"/>
        </a:spcAft>
        <a:buClrTx/>
        <a:buSzTx/>
        <a:buFontTx/>
        <a:buNone/>
        <a:tabLst/>
        <a:defRPr b="1" baseline="0" cap="none" i="0" spc="0" strike="noStrike" sz="6600" u="none">
          <a:ln>
            <a:noFill/>
          </a:ln>
          <a:solidFill>
            <a:srgbClr val="F3B328"/>
          </a:solidFill>
          <a:uFillTx/>
          <a:latin typeface="+mn-lt"/>
          <a:ea typeface="+mn-ea"/>
          <a:cs typeface="+mn-cs"/>
          <a:sym typeface="Arial"/>
        </a:defRPr>
      </a:lvl7pPr>
      <a:lvl8pPr marL="0" marR="0" indent="0" algn="l" defTabSz="914400" rtl="0" latinLnBrk="0">
        <a:lnSpc>
          <a:spcPct val="80000"/>
        </a:lnSpc>
        <a:spcBef>
          <a:spcPts val="0"/>
        </a:spcBef>
        <a:spcAft>
          <a:spcPts val="0"/>
        </a:spcAft>
        <a:buClrTx/>
        <a:buSzTx/>
        <a:buFontTx/>
        <a:buNone/>
        <a:tabLst/>
        <a:defRPr b="1" baseline="0" cap="none" i="0" spc="0" strike="noStrike" sz="6600" u="none">
          <a:ln>
            <a:noFill/>
          </a:ln>
          <a:solidFill>
            <a:srgbClr val="F3B328"/>
          </a:solidFill>
          <a:uFillTx/>
          <a:latin typeface="+mn-lt"/>
          <a:ea typeface="+mn-ea"/>
          <a:cs typeface="+mn-cs"/>
          <a:sym typeface="Arial"/>
        </a:defRPr>
      </a:lvl8pPr>
      <a:lvl9pPr marL="0" marR="0" indent="0" algn="l" defTabSz="914400" rtl="0" latinLnBrk="0">
        <a:lnSpc>
          <a:spcPct val="80000"/>
        </a:lnSpc>
        <a:spcBef>
          <a:spcPts val="0"/>
        </a:spcBef>
        <a:spcAft>
          <a:spcPts val="0"/>
        </a:spcAft>
        <a:buClrTx/>
        <a:buSzTx/>
        <a:buFontTx/>
        <a:buNone/>
        <a:tabLst/>
        <a:defRPr b="1" baseline="0" cap="none" i="0" spc="0" strike="noStrike" sz="6600" u="none">
          <a:ln>
            <a:noFill/>
          </a:ln>
          <a:solidFill>
            <a:srgbClr val="F3B328"/>
          </a:solidFill>
          <a:uFillTx/>
          <a:latin typeface="+mn-lt"/>
          <a:ea typeface="+mn-ea"/>
          <a:cs typeface="+mn-cs"/>
          <a:sym typeface="Arial"/>
        </a:defRPr>
      </a:lvl9pPr>
    </p:titleStyle>
    <p:bodyStyle>
      <a:lvl1pPr marL="457200" marR="0" indent="-279400" algn="l" defTabSz="914400" rtl="0" latinLnBrk="0">
        <a:lnSpc>
          <a:spcPct val="100000"/>
        </a:lnSpc>
        <a:spcBef>
          <a:spcPts val="700"/>
        </a:spcBef>
        <a:spcAft>
          <a:spcPts val="0"/>
        </a:spcAft>
        <a:buClr>
          <a:srgbClr val="141313"/>
        </a:buClr>
        <a:buSzPct val="100000"/>
        <a:buFont typeface="Arial"/>
        <a:buChar char="•"/>
        <a:tabLst/>
        <a:defRPr b="0" baseline="0" cap="none" i="0" spc="0" strike="noStrike" sz="2800" u="none">
          <a:ln>
            <a:noFill/>
          </a:ln>
          <a:solidFill>
            <a:srgbClr val="141313"/>
          </a:solidFill>
          <a:uFillTx/>
          <a:latin typeface="+mn-lt"/>
          <a:ea typeface="+mn-ea"/>
          <a:cs typeface="+mn-cs"/>
          <a:sym typeface="Arial"/>
        </a:defRPr>
      </a:lvl1pPr>
      <a:lvl2pPr marL="876300" marR="0" indent="-133350" algn="l" defTabSz="914400" rtl="0" latinLnBrk="0">
        <a:lnSpc>
          <a:spcPct val="100000"/>
        </a:lnSpc>
        <a:spcBef>
          <a:spcPts val="700"/>
        </a:spcBef>
        <a:spcAft>
          <a:spcPts val="0"/>
        </a:spcAft>
        <a:buClr>
          <a:srgbClr val="141313"/>
        </a:buClr>
        <a:buSzPct val="100000"/>
        <a:buFont typeface="Arial"/>
        <a:buChar char="▪"/>
        <a:tabLst/>
        <a:defRPr b="0" baseline="0" cap="none" i="0" spc="0" strike="noStrike" sz="2800" u="none">
          <a:ln>
            <a:noFill/>
          </a:ln>
          <a:solidFill>
            <a:srgbClr val="141313"/>
          </a:solidFill>
          <a:uFillTx/>
          <a:latin typeface="+mn-lt"/>
          <a:ea typeface="+mn-ea"/>
          <a:cs typeface="+mn-cs"/>
          <a:sym typeface="Arial"/>
        </a:defRPr>
      </a:lvl2pPr>
      <a:lvl3pPr marL="1320800" marR="0" indent="-177800" algn="l" defTabSz="914400" rtl="0" latinLnBrk="0">
        <a:lnSpc>
          <a:spcPct val="100000"/>
        </a:lnSpc>
        <a:spcBef>
          <a:spcPts val="700"/>
        </a:spcBef>
        <a:spcAft>
          <a:spcPts val="0"/>
        </a:spcAft>
        <a:buClr>
          <a:srgbClr val="141313"/>
        </a:buClr>
        <a:buSzPct val="100000"/>
        <a:buFont typeface="Arial"/>
        <a:buChar char="▪"/>
        <a:tabLst/>
        <a:defRPr b="0" baseline="0" cap="none" i="0" spc="0" strike="noStrike" sz="2800" u="none">
          <a:ln>
            <a:noFill/>
          </a:ln>
          <a:solidFill>
            <a:srgbClr val="141313"/>
          </a:solidFill>
          <a:uFillTx/>
          <a:latin typeface="+mn-lt"/>
          <a:ea typeface="+mn-ea"/>
          <a:cs typeface="+mn-cs"/>
          <a:sym typeface="Arial"/>
        </a:defRPr>
      </a:lvl3pPr>
      <a:lvl4pPr marL="1778000" marR="0" indent="-177800" algn="l" defTabSz="914400" rtl="0" latinLnBrk="0">
        <a:lnSpc>
          <a:spcPct val="100000"/>
        </a:lnSpc>
        <a:spcBef>
          <a:spcPts val="700"/>
        </a:spcBef>
        <a:spcAft>
          <a:spcPts val="0"/>
        </a:spcAft>
        <a:buClr>
          <a:srgbClr val="141313"/>
        </a:buClr>
        <a:buSzPct val="100000"/>
        <a:buFont typeface="Arial"/>
        <a:buChar char="▪"/>
        <a:tabLst/>
        <a:defRPr b="0" baseline="0" cap="none" i="0" spc="0" strike="noStrike" sz="2800" u="none">
          <a:ln>
            <a:noFill/>
          </a:ln>
          <a:solidFill>
            <a:srgbClr val="141313"/>
          </a:solidFill>
          <a:uFillTx/>
          <a:latin typeface="+mn-lt"/>
          <a:ea typeface="+mn-ea"/>
          <a:cs typeface="+mn-cs"/>
          <a:sym typeface="Arial"/>
        </a:defRPr>
      </a:lvl4pPr>
      <a:lvl5pPr marL="2235200" marR="0" indent="-177800" algn="l" defTabSz="914400" rtl="0" latinLnBrk="0">
        <a:lnSpc>
          <a:spcPct val="100000"/>
        </a:lnSpc>
        <a:spcBef>
          <a:spcPts val="700"/>
        </a:spcBef>
        <a:spcAft>
          <a:spcPts val="0"/>
        </a:spcAft>
        <a:buClr>
          <a:srgbClr val="141313"/>
        </a:buClr>
        <a:buSzPct val="100000"/>
        <a:buFont typeface="Arial"/>
        <a:buChar char="▪"/>
        <a:tabLst/>
        <a:defRPr b="0" baseline="0" cap="none" i="0" spc="0" strike="noStrike" sz="2800" u="none">
          <a:ln>
            <a:noFill/>
          </a:ln>
          <a:solidFill>
            <a:srgbClr val="141313"/>
          </a:solidFill>
          <a:uFillTx/>
          <a:latin typeface="+mn-lt"/>
          <a:ea typeface="+mn-ea"/>
          <a:cs typeface="+mn-cs"/>
          <a:sym typeface="Arial"/>
        </a:defRPr>
      </a:lvl5pPr>
      <a:lvl6pPr marL="2550160" marR="0" indent="-35560" algn="l" defTabSz="914400" rtl="0" latinLnBrk="0">
        <a:lnSpc>
          <a:spcPct val="100000"/>
        </a:lnSpc>
        <a:spcBef>
          <a:spcPts val="700"/>
        </a:spcBef>
        <a:spcAft>
          <a:spcPts val="0"/>
        </a:spcAft>
        <a:buClr>
          <a:srgbClr val="141313"/>
        </a:buClr>
        <a:buSzPct val="100000"/>
        <a:buFont typeface="Arial"/>
        <a:buChar char="•"/>
        <a:tabLst/>
        <a:defRPr b="0" baseline="0" cap="none" i="0" spc="0" strike="noStrike" sz="2800" u="none">
          <a:ln>
            <a:noFill/>
          </a:ln>
          <a:solidFill>
            <a:srgbClr val="141313"/>
          </a:solidFill>
          <a:uFillTx/>
          <a:latin typeface="+mn-lt"/>
          <a:ea typeface="+mn-ea"/>
          <a:cs typeface="+mn-cs"/>
          <a:sym typeface="Arial"/>
        </a:defRPr>
      </a:lvl6pPr>
      <a:lvl7pPr marL="3007360" marR="0" indent="-35560" algn="l" defTabSz="914400" rtl="0" latinLnBrk="0">
        <a:lnSpc>
          <a:spcPct val="100000"/>
        </a:lnSpc>
        <a:spcBef>
          <a:spcPts val="700"/>
        </a:spcBef>
        <a:spcAft>
          <a:spcPts val="0"/>
        </a:spcAft>
        <a:buClr>
          <a:srgbClr val="141313"/>
        </a:buClr>
        <a:buSzPct val="100000"/>
        <a:buFont typeface="Arial"/>
        <a:buChar char="•"/>
        <a:tabLst/>
        <a:defRPr b="0" baseline="0" cap="none" i="0" spc="0" strike="noStrike" sz="2800" u="none">
          <a:ln>
            <a:noFill/>
          </a:ln>
          <a:solidFill>
            <a:srgbClr val="141313"/>
          </a:solidFill>
          <a:uFillTx/>
          <a:latin typeface="+mn-lt"/>
          <a:ea typeface="+mn-ea"/>
          <a:cs typeface="+mn-cs"/>
          <a:sym typeface="Arial"/>
        </a:defRPr>
      </a:lvl7pPr>
      <a:lvl8pPr marL="3464559" marR="0" indent="-35559" algn="l" defTabSz="914400" rtl="0" latinLnBrk="0">
        <a:lnSpc>
          <a:spcPct val="100000"/>
        </a:lnSpc>
        <a:spcBef>
          <a:spcPts val="700"/>
        </a:spcBef>
        <a:spcAft>
          <a:spcPts val="0"/>
        </a:spcAft>
        <a:buClr>
          <a:srgbClr val="141313"/>
        </a:buClr>
        <a:buSzPct val="100000"/>
        <a:buFont typeface="Arial"/>
        <a:buChar char="•"/>
        <a:tabLst/>
        <a:defRPr b="0" baseline="0" cap="none" i="0" spc="0" strike="noStrike" sz="2800" u="none">
          <a:ln>
            <a:noFill/>
          </a:ln>
          <a:solidFill>
            <a:srgbClr val="141313"/>
          </a:solidFill>
          <a:uFillTx/>
          <a:latin typeface="+mn-lt"/>
          <a:ea typeface="+mn-ea"/>
          <a:cs typeface="+mn-cs"/>
          <a:sym typeface="Arial"/>
        </a:defRPr>
      </a:lvl8pPr>
      <a:lvl9pPr marL="3921759" marR="0" indent="-35559" algn="l" defTabSz="914400" rtl="0" latinLnBrk="0">
        <a:lnSpc>
          <a:spcPct val="100000"/>
        </a:lnSpc>
        <a:spcBef>
          <a:spcPts val="700"/>
        </a:spcBef>
        <a:spcAft>
          <a:spcPts val="0"/>
        </a:spcAft>
        <a:buClr>
          <a:srgbClr val="141313"/>
        </a:buClr>
        <a:buSzPct val="100000"/>
        <a:buFont typeface="Arial"/>
        <a:buChar char="•"/>
        <a:tabLst/>
        <a:defRPr b="0" baseline="0" cap="none" i="0" spc="0" strike="noStrike" sz="2800" u="none">
          <a:ln>
            <a:noFill/>
          </a:ln>
          <a:solidFill>
            <a:srgbClr val="141313"/>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tif"/><Relationship Id="rId5" Type="http://schemas.openxmlformats.org/officeDocument/2006/relationships/image" Target="../media/image2.tif"/><Relationship Id="rId6" Type="http://schemas.openxmlformats.org/officeDocument/2006/relationships/image" Target="../media/image3.tif"/><Relationship Id="rId7" Type="http://schemas.openxmlformats.org/officeDocument/2006/relationships/image" Target="../media/image4.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tif"/><Relationship Id="rId5" Type="http://schemas.openxmlformats.org/officeDocument/2006/relationships/image" Target="../media/image2.tif"/><Relationship Id="rId6" Type="http://schemas.openxmlformats.org/officeDocument/2006/relationships/image" Target="../media/image3.tif"/><Relationship Id="rId7" Type="http://schemas.openxmlformats.org/officeDocument/2006/relationships/image" Target="../media/image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tif"/><Relationship Id="rId5" Type="http://schemas.openxmlformats.org/officeDocument/2006/relationships/image" Target="../media/image2.tif"/><Relationship Id="rId6" Type="http://schemas.openxmlformats.org/officeDocument/2006/relationships/image" Target="../media/image3.tif"/><Relationship Id="rId7" Type="http://schemas.openxmlformats.org/officeDocument/2006/relationships/image" Target="../media/image4.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5.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 Id="rId3" Type="http://schemas.openxmlformats.org/officeDocument/2006/relationships/image" Target="../media/image6.t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26"/>
          <p:cNvSpPr txBox="1"/>
          <p:nvPr>
            <p:ph type="ctrTitle"/>
          </p:nvPr>
        </p:nvSpPr>
        <p:spPr>
          <a:xfrm>
            <a:off x="206453" y="654266"/>
            <a:ext cx="8301675" cy="1470024"/>
          </a:xfrm>
          <a:prstGeom prst="rect">
            <a:avLst/>
          </a:prstGeom>
        </p:spPr>
        <p:txBody>
          <a:bodyPr lIns="45699" tIns="45699" rIns="45699" bIns="45699"/>
          <a:lstStyle>
            <a:lvl1pPr defTabSz="603504">
              <a:defRPr sz="5280">
                <a:solidFill>
                  <a:srgbClr val="0E7D81"/>
                </a:solidFill>
              </a:defRPr>
            </a:lvl1pPr>
          </a:lstStyle>
          <a:p>
            <a:pPr/>
            <a:r>
              <a:t>Evolution: Deeper into phylogenetics</a:t>
            </a:r>
          </a:p>
        </p:txBody>
      </p:sp>
      <p:pic>
        <p:nvPicPr>
          <p:cNvPr id="54" name="Picture 1" descr="Picture 1"/>
          <p:cNvPicPr>
            <a:picLocks noChangeAspect="1"/>
          </p:cNvPicPr>
          <p:nvPr/>
        </p:nvPicPr>
        <p:blipFill>
          <a:blip r:embed="rId3">
            <a:extLst/>
          </a:blip>
          <a:srcRect l="0" t="0" r="23552" b="23327"/>
          <a:stretch>
            <a:fillRect/>
          </a:stretch>
        </p:blipFill>
        <p:spPr>
          <a:xfrm>
            <a:off x="4673741" y="2516053"/>
            <a:ext cx="4473577" cy="4349849"/>
          </a:xfrm>
          <a:prstGeom prst="rect">
            <a:avLst/>
          </a:prstGeom>
          <a:ln w="12700">
            <a:miter lim="400000"/>
          </a:ln>
        </p:spPr>
      </p:pic>
      <p:sp>
        <p:nvSpPr>
          <p:cNvPr id="55" name="Shape 27"/>
          <p:cNvSpPr txBox="1"/>
          <p:nvPr>
            <p:ph type="subTitle" sz="quarter" idx="1"/>
          </p:nvPr>
        </p:nvSpPr>
        <p:spPr>
          <a:xfrm>
            <a:off x="172587" y="2014075"/>
            <a:ext cx="6400800" cy="1752601"/>
          </a:xfrm>
          <a:prstGeom prst="rect">
            <a:avLst/>
          </a:prstGeom>
        </p:spPr>
        <p:txBody>
          <a:bodyPr/>
          <a:lstStyle/>
          <a:p>
            <a:pPr defTabSz="905255">
              <a:spcBef>
                <a:spcPts val="0"/>
              </a:spcBef>
              <a:defRPr sz="3564">
                <a:solidFill>
                  <a:srgbClr val="1E495F"/>
                </a:solidFill>
              </a:defRPr>
            </a:pPr>
            <a:r>
              <a:t>Andrew Rominger</a:t>
            </a:r>
          </a:p>
          <a:p>
            <a:pPr defTabSz="905255">
              <a:spcBef>
                <a:spcPts val="0"/>
              </a:spcBef>
              <a:defRPr sz="3564">
                <a:solidFill>
                  <a:srgbClr val="1E495F"/>
                </a:solidFill>
              </a:defRPr>
            </a:pPr>
            <a:r>
              <a:t>Omidyar Postdoctoral Fellow</a:t>
            </a:r>
          </a:p>
          <a:p>
            <a:pPr defTabSz="905255">
              <a:spcBef>
                <a:spcPts val="0"/>
              </a:spcBef>
              <a:defRPr sz="3564">
                <a:solidFill>
                  <a:srgbClr val="1E495F"/>
                </a:solidFill>
              </a:defRPr>
            </a:pPr>
            <a:r>
              <a:t>Santa Fe Institute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Different transition rates"/>
          <p:cNvSpPr txBox="1"/>
          <p:nvPr/>
        </p:nvSpPr>
        <p:spPr>
          <a:xfrm rot="19620000">
            <a:off x="4079875" y="5803577"/>
            <a:ext cx="283345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800">
                <a:solidFill>
                  <a:srgbClr val="000000"/>
                </a:solidFill>
              </a:defRPr>
            </a:lvl1pPr>
          </a:lstStyle>
          <a:p>
            <a:pPr/>
            <a:r>
              <a:t>Different transition rates</a:t>
            </a:r>
          </a:p>
        </p:txBody>
      </p:sp>
      <p:pic>
        <p:nvPicPr>
          <p:cNvPr id="133" name="fig_lik_surface.pdf" descr="fig_lik_surface.pdf"/>
          <p:cNvPicPr>
            <a:picLocks noChangeAspect="1"/>
          </p:cNvPicPr>
          <p:nvPr/>
        </p:nvPicPr>
        <p:blipFill>
          <a:blip r:embed="rId2">
            <a:extLst/>
          </a:blip>
          <a:stretch>
            <a:fillRect/>
          </a:stretch>
        </p:blipFill>
        <p:spPr>
          <a:xfrm>
            <a:off x="2605392" y="3210692"/>
            <a:ext cx="4090456" cy="4090456"/>
          </a:xfrm>
          <a:prstGeom prst="rect">
            <a:avLst/>
          </a:prstGeom>
          <a:ln w="12700">
            <a:miter lim="400000"/>
          </a:ln>
        </p:spPr>
      </p:pic>
      <p:sp>
        <p:nvSpPr>
          <p:cNvPr id="134" name="Circle"/>
          <p:cNvSpPr/>
          <p:nvPr/>
        </p:nvSpPr>
        <p:spPr>
          <a:xfrm>
            <a:off x="6013102" y="3322004"/>
            <a:ext cx="2505712" cy="2505712"/>
          </a:xfrm>
          <a:prstGeom prst="ellipse">
            <a:avLst/>
          </a:prstGeom>
          <a:solidFill>
            <a:srgbClr val="B3CCD8"/>
          </a:solidFill>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135"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Goal: find the process leading to the data</a:t>
            </a:r>
          </a:p>
        </p:txBody>
      </p:sp>
      <p:sp>
        <p:nvSpPr>
          <p:cNvPr id="136"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grpSp>
        <p:nvGrpSpPr>
          <p:cNvPr id="141" name="Group"/>
          <p:cNvGrpSpPr/>
          <p:nvPr/>
        </p:nvGrpSpPr>
        <p:grpSpPr>
          <a:xfrm>
            <a:off x="810316" y="2577505"/>
            <a:ext cx="7523368" cy="942577"/>
            <a:chOff x="0" y="0"/>
            <a:chExt cx="7523366" cy="942575"/>
          </a:xfrm>
        </p:grpSpPr>
        <p:sp>
          <p:nvSpPr>
            <p:cNvPr id="137" name="Shape 46"/>
            <p:cNvSpPr txBox="1"/>
            <p:nvPr/>
          </p:nvSpPr>
          <p:spPr>
            <a:xfrm>
              <a:off x="0" y="152516"/>
              <a:ext cx="7262990" cy="716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fontScale="100000" lnSpcReduction="0"/>
            </a:bodyPr>
            <a:lstStyle>
              <a:lvl1pPr>
                <a:defRPr sz="3000">
                  <a:solidFill>
                    <a:srgbClr val="1E495F"/>
                  </a:solidFill>
                </a:defRPr>
              </a:lvl1pPr>
            </a:lstStyle>
            <a:p>
              <a:pPr/>
              <a:r>
                <a:t>P(                   |                         ,               )</a:t>
              </a:r>
            </a:p>
          </p:txBody>
        </p:sp>
        <p:sp>
          <p:nvSpPr>
            <p:cNvPr id="138" name="Transition rates"/>
            <p:cNvSpPr txBox="1"/>
            <p:nvPr/>
          </p:nvSpPr>
          <p:spPr>
            <a:xfrm>
              <a:off x="2542742" y="215900"/>
              <a:ext cx="2715702" cy="51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000">
                  <a:solidFill>
                    <a:schemeClr val="accent6">
                      <a:satOff val="-23714"/>
                      <a:lumOff val="-11764"/>
                    </a:schemeClr>
                  </a:solidFill>
                </a:defRPr>
              </a:lvl1pPr>
            </a:lstStyle>
            <a:p>
              <a:pPr/>
              <a:r>
                <a:t>Transition rates</a:t>
              </a:r>
            </a:p>
          </p:txBody>
        </p:sp>
        <p:sp>
          <p:nvSpPr>
            <p:cNvPr id="139" name="Topology"/>
            <p:cNvSpPr txBox="1"/>
            <p:nvPr/>
          </p:nvSpPr>
          <p:spPr>
            <a:xfrm>
              <a:off x="4807665" y="215900"/>
              <a:ext cx="2715702" cy="51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000">
                  <a:solidFill>
                    <a:schemeClr val="accent4">
                      <a:lumOff val="-7019"/>
                    </a:schemeClr>
                  </a:solidFill>
                </a:defRPr>
              </a:lvl1pPr>
            </a:lstStyle>
            <a:p>
              <a:pPr/>
              <a:r>
                <a:t>Topology</a:t>
              </a:r>
            </a:p>
          </p:txBody>
        </p:sp>
        <p:sp>
          <p:nvSpPr>
            <p:cNvPr id="140" name="Sequence data"/>
            <p:cNvSpPr txBox="1"/>
            <p:nvPr/>
          </p:nvSpPr>
          <p:spPr>
            <a:xfrm>
              <a:off x="596776" y="0"/>
              <a:ext cx="1826236" cy="942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000">
                  <a:solidFill>
                    <a:srgbClr val="000000"/>
                  </a:solidFill>
                </a:defRPr>
              </a:lvl1pPr>
            </a:lstStyle>
            <a:p>
              <a:pPr/>
              <a:r>
                <a:t>Sequence data</a:t>
              </a:r>
            </a:p>
          </p:txBody>
        </p:sp>
      </p:grpSp>
      <p:sp>
        <p:nvSpPr>
          <p:cNvPr id="142" name="Shape 46"/>
          <p:cNvSpPr txBox="1"/>
          <p:nvPr/>
        </p:nvSpPr>
        <p:spPr>
          <a:xfrm>
            <a:off x="457200" y="2123472"/>
            <a:ext cx="8229600" cy="7166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sz="2400">
                <a:solidFill>
                  <a:srgbClr val="1E495F"/>
                </a:solidFill>
              </a:defRPr>
            </a:lvl1pPr>
          </a:lstStyle>
          <a:p>
            <a:pPr/>
            <a:r>
              <a:t>Likelihood:</a:t>
            </a:r>
          </a:p>
        </p:txBody>
      </p:sp>
      <p:sp>
        <p:nvSpPr>
          <p:cNvPr id="143" name="Different topologies"/>
          <p:cNvSpPr txBox="1"/>
          <p:nvPr/>
        </p:nvSpPr>
        <p:spPr>
          <a:xfrm rot="2700000">
            <a:off x="2072761" y="5666636"/>
            <a:ext cx="2833459"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800">
                <a:solidFill>
                  <a:srgbClr val="000000"/>
                </a:solidFill>
              </a:defRPr>
            </a:lvl1pPr>
          </a:lstStyle>
          <a:p>
            <a:pPr/>
            <a:r>
              <a:t>Different topologies</a:t>
            </a:r>
          </a:p>
        </p:txBody>
      </p:sp>
      <p:sp>
        <p:nvSpPr>
          <p:cNvPr id="144" name="Likelihood"/>
          <p:cNvSpPr txBox="1"/>
          <p:nvPr/>
        </p:nvSpPr>
        <p:spPr>
          <a:xfrm rot="16200000">
            <a:off x="1604358" y="4209029"/>
            <a:ext cx="2007447"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800">
                <a:solidFill>
                  <a:srgbClr val="000000"/>
                </a:solidFill>
              </a:defRPr>
            </a:lvl1pPr>
          </a:lstStyle>
          <a:p>
            <a:pPr/>
            <a:r>
              <a:t>Likelihood</a:t>
            </a:r>
          </a:p>
        </p:txBody>
      </p:sp>
      <p:sp>
        <p:nvSpPr>
          <p:cNvPr id="145" name="Line"/>
          <p:cNvSpPr/>
          <p:nvPr/>
        </p:nvSpPr>
        <p:spPr>
          <a:xfrm flipV="1">
            <a:off x="2859793" y="3759133"/>
            <a:ext cx="1" cy="1247914"/>
          </a:xfrm>
          <a:prstGeom prst="line">
            <a:avLst/>
          </a:prstGeom>
          <a:ln w="25400">
            <a:solidFill>
              <a:srgbClr val="000000"/>
            </a:solidFill>
            <a:tailEnd type="arrow"/>
          </a:ln>
        </p:spPr>
        <p:txBody>
          <a:bodyPr lIns="45719" rIns="45719"/>
          <a:lstStyle/>
          <a:p>
            <a:pPr/>
          </a:p>
        </p:txBody>
      </p:sp>
      <p:pic>
        <p:nvPicPr>
          <p:cNvPr id="146" name="fig_phyloSeq1.pdf" descr="fig_phyloSeq1.pdf"/>
          <p:cNvPicPr>
            <a:picLocks noChangeAspect="1"/>
          </p:cNvPicPr>
          <p:nvPr/>
        </p:nvPicPr>
        <p:blipFill>
          <a:blip r:embed="rId3">
            <a:extLst/>
          </a:blip>
          <a:srcRect l="0" t="0" r="38352" b="0"/>
          <a:stretch>
            <a:fillRect/>
          </a:stretch>
        </p:blipFill>
        <p:spPr>
          <a:xfrm>
            <a:off x="6378250" y="3571163"/>
            <a:ext cx="1546930" cy="2007447"/>
          </a:xfrm>
          <a:prstGeom prst="rect">
            <a:avLst/>
          </a:prstGeom>
          <a:ln w="12700">
            <a:miter lim="400000"/>
          </a:ln>
        </p:spPr>
      </p:pic>
      <p:sp>
        <p:nvSpPr>
          <p:cNvPr id="148" name="Connection Line"/>
          <p:cNvSpPr/>
          <p:nvPr/>
        </p:nvSpPr>
        <p:spPr>
          <a:xfrm>
            <a:off x="4684729" y="3411508"/>
            <a:ext cx="1651612" cy="341487"/>
          </a:xfrm>
          <a:custGeom>
            <a:avLst/>
            <a:gdLst/>
            <a:ahLst/>
            <a:cxnLst>
              <a:cxn ang="0">
                <a:pos x="wd2" y="hd2"/>
              </a:cxn>
              <a:cxn ang="5400000">
                <a:pos x="wd2" y="hd2"/>
              </a:cxn>
              <a:cxn ang="10800000">
                <a:pos x="wd2" y="hd2"/>
              </a:cxn>
              <a:cxn ang="16200000">
                <a:pos x="wd2" y="hd2"/>
              </a:cxn>
            </a:cxnLst>
            <a:rect l="0" t="0" r="r" b="b"/>
            <a:pathLst>
              <a:path w="21600" h="16213" fill="norm" stroke="1" extrusionOk="0">
                <a:moveTo>
                  <a:pt x="0" y="16213"/>
                </a:moveTo>
                <a:cubicBezTo>
                  <a:pt x="6146" y="-4803"/>
                  <a:pt x="13346" y="-5387"/>
                  <a:pt x="21600" y="14461"/>
                </a:cubicBezTo>
              </a:path>
            </a:pathLst>
          </a:custGeom>
          <a:ln w="38100">
            <a:solidFill>
              <a:schemeClr val="accent1"/>
            </a:solidFill>
            <a:tailEnd type="arrow"/>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Goal: find the process leading to the data</a:t>
            </a:r>
          </a:p>
        </p:txBody>
      </p:sp>
      <p:sp>
        <p:nvSpPr>
          <p:cNvPr id="151"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pic>
        <p:nvPicPr>
          <p:cNvPr id="152" name="fig_lik_surface.pdf" descr="fig_lik_surface.pdf"/>
          <p:cNvPicPr>
            <a:picLocks noChangeAspect="1"/>
          </p:cNvPicPr>
          <p:nvPr/>
        </p:nvPicPr>
        <p:blipFill>
          <a:blip r:embed="rId2">
            <a:extLst/>
          </a:blip>
          <a:stretch>
            <a:fillRect/>
          </a:stretch>
        </p:blipFill>
        <p:spPr>
          <a:xfrm>
            <a:off x="2605392" y="3210692"/>
            <a:ext cx="4090456" cy="4090456"/>
          </a:xfrm>
          <a:prstGeom prst="rect">
            <a:avLst/>
          </a:prstGeom>
          <a:ln w="12700">
            <a:miter lim="400000"/>
          </a:ln>
        </p:spPr>
      </p:pic>
      <p:sp>
        <p:nvSpPr>
          <p:cNvPr id="153" name="Different transition rates"/>
          <p:cNvSpPr txBox="1"/>
          <p:nvPr/>
        </p:nvSpPr>
        <p:spPr>
          <a:xfrm rot="19620000">
            <a:off x="4079875" y="5803577"/>
            <a:ext cx="283345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800">
                <a:solidFill>
                  <a:srgbClr val="000000"/>
                </a:solidFill>
              </a:defRPr>
            </a:lvl1pPr>
          </a:lstStyle>
          <a:p>
            <a:pPr/>
            <a:r>
              <a:t>Different transition rates</a:t>
            </a:r>
          </a:p>
        </p:txBody>
      </p:sp>
      <p:sp>
        <p:nvSpPr>
          <p:cNvPr id="154" name="Different topologies"/>
          <p:cNvSpPr txBox="1"/>
          <p:nvPr/>
        </p:nvSpPr>
        <p:spPr>
          <a:xfrm rot="2700000">
            <a:off x="2072761" y="5666636"/>
            <a:ext cx="2833459"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800">
                <a:solidFill>
                  <a:srgbClr val="000000"/>
                </a:solidFill>
              </a:defRPr>
            </a:lvl1pPr>
          </a:lstStyle>
          <a:p>
            <a:pPr/>
            <a:r>
              <a:t>Different topologies</a:t>
            </a:r>
          </a:p>
        </p:txBody>
      </p:sp>
      <p:sp>
        <p:nvSpPr>
          <p:cNvPr id="155" name="Likelihood"/>
          <p:cNvSpPr txBox="1"/>
          <p:nvPr/>
        </p:nvSpPr>
        <p:spPr>
          <a:xfrm rot="16200000">
            <a:off x="1604358" y="4209029"/>
            <a:ext cx="2007447"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800">
                <a:solidFill>
                  <a:srgbClr val="000000"/>
                </a:solidFill>
              </a:defRPr>
            </a:lvl1pPr>
          </a:lstStyle>
          <a:p>
            <a:pPr/>
            <a:r>
              <a:t>Likelihood</a:t>
            </a:r>
          </a:p>
        </p:txBody>
      </p:sp>
      <p:sp>
        <p:nvSpPr>
          <p:cNvPr id="156" name="Line"/>
          <p:cNvSpPr/>
          <p:nvPr/>
        </p:nvSpPr>
        <p:spPr>
          <a:xfrm flipV="1">
            <a:off x="2859793" y="3759133"/>
            <a:ext cx="1" cy="1247914"/>
          </a:xfrm>
          <a:prstGeom prst="line">
            <a:avLst/>
          </a:prstGeom>
          <a:ln w="25400">
            <a:solidFill>
              <a:srgbClr val="000000"/>
            </a:solidFill>
            <a:tailEnd type="arrow"/>
          </a:ln>
        </p:spPr>
        <p:txBody>
          <a:bodyPr lIns="45719" rIns="45719"/>
          <a:lstStyle/>
          <a:p>
            <a:pPr/>
          </a:p>
        </p:txBody>
      </p:sp>
      <p:sp>
        <p:nvSpPr>
          <p:cNvPr id="157" name="Shape 46"/>
          <p:cNvSpPr txBox="1"/>
          <p:nvPr/>
        </p:nvSpPr>
        <p:spPr>
          <a:xfrm>
            <a:off x="457200" y="2123472"/>
            <a:ext cx="8229600" cy="148299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sz="2400">
                <a:solidFill>
                  <a:srgbClr val="1E495F"/>
                </a:solidFill>
              </a:defRPr>
            </a:lvl1pPr>
          </a:lstStyle>
          <a:p>
            <a:pPr/>
            <a:r>
              <a:t>Bayesian inference: traversing the complex topology and rate matrix space lends itself to Bayesian algorithms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Goal: find the process leading to the data</a:t>
            </a:r>
          </a:p>
        </p:txBody>
      </p:sp>
      <p:sp>
        <p:nvSpPr>
          <p:cNvPr id="160"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161" name="Shape 46"/>
          <p:cNvSpPr txBox="1"/>
          <p:nvPr/>
        </p:nvSpPr>
        <p:spPr>
          <a:xfrm>
            <a:off x="457200" y="2123472"/>
            <a:ext cx="8229600" cy="148299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sz="2400">
                <a:solidFill>
                  <a:srgbClr val="1E495F"/>
                </a:solidFill>
              </a:defRPr>
            </a:lvl1pPr>
          </a:lstStyle>
          <a:p>
            <a:pPr/>
            <a:r>
              <a:t>Information on parsimony and distance-based methods are left for the Further Reading section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164"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167"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168" name="Different transition rates"/>
          <p:cNvSpPr txBox="1"/>
          <p:nvPr/>
        </p:nvSpPr>
        <p:spPr>
          <a:xfrm rot="19620000">
            <a:off x="1809402" y="3865296"/>
            <a:ext cx="2257300" cy="27935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300">
                <a:solidFill>
                  <a:srgbClr val="000000"/>
                </a:solidFill>
              </a:defRPr>
            </a:lvl1pPr>
          </a:lstStyle>
          <a:p>
            <a:pPr/>
            <a:r>
              <a:t>Different transition rates</a:t>
            </a:r>
          </a:p>
        </p:txBody>
      </p:sp>
      <p:pic>
        <p:nvPicPr>
          <p:cNvPr id="169" name="fig_lik_surface.pdf" descr="fig_lik_surface.pdf"/>
          <p:cNvPicPr>
            <a:picLocks noChangeAspect="1"/>
          </p:cNvPicPr>
          <p:nvPr/>
        </p:nvPicPr>
        <p:blipFill>
          <a:blip r:embed="rId2">
            <a:extLst/>
          </a:blip>
          <a:stretch>
            <a:fillRect/>
          </a:stretch>
        </p:blipFill>
        <p:spPr>
          <a:xfrm>
            <a:off x="634743" y="1799652"/>
            <a:ext cx="3258696" cy="3258696"/>
          </a:xfrm>
          <a:prstGeom prst="rect">
            <a:avLst/>
          </a:prstGeom>
          <a:ln w="12700">
            <a:miter lim="400000"/>
          </a:ln>
        </p:spPr>
      </p:pic>
      <p:sp>
        <p:nvSpPr>
          <p:cNvPr id="170" name="Circle"/>
          <p:cNvSpPr/>
          <p:nvPr/>
        </p:nvSpPr>
        <p:spPr>
          <a:xfrm>
            <a:off x="3349524" y="1888330"/>
            <a:ext cx="1996196" cy="1996196"/>
          </a:xfrm>
          <a:prstGeom prst="ellipse">
            <a:avLst/>
          </a:prstGeom>
          <a:solidFill>
            <a:srgbClr val="B3CCD8"/>
          </a:solidFill>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171" name="Different topologies"/>
          <p:cNvSpPr txBox="1"/>
          <p:nvPr/>
        </p:nvSpPr>
        <p:spPr>
          <a:xfrm rot="2700000">
            <a:off x="210418" y="3756200"/>
            <a:ext cx="2257299" cy="27935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300">
                <a:solidFill>
                  <a:srgbClr val="000000"/>
                </a:solidFill>
              </a:defRPr>
            </a:lvl1pPr>
          </a:lstStyle>
          <a:p>
            <a:pPr/>
            <a:r>
              <a:t>Different topologies</a:t>
            </a:r>
          </a:p>
        </p:txBody>
      </p:sp>
      <p:sp>
        <p:nvSpPr>
          <p:cNvPr id="172" name="Likelihood"/>
          <p:cNvSpPr txBox="1"/>
          <p:nvPr/>
        </p:nvSpPr>
        <p:spPr>
          <a:xfrm rot="16200000">
            <a:off x="-162739" y="2594985"/>
            <a:ext cx="1599249" cy="27935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300">
                <a:solidFill>
                  <a:srgbClr val="000000"/>
                </a:solidFill>
              </a:defRPr>
            </a:lvl1pPr>
          </a:lstStyle>
          <a:p>
            <a:pPr/>
            <a:r>
              <a:t>Likelihood</a:t>
            </a:r>
          </a:p>
        </p:txBody>
      </p:sp>
      <p:sp>
        <p:nvSpPr>
          <p:cNvPr id="173" name="Line"/>
          <p:cNvSpPr/>
          <p:nvPr/>
        </p:nvSpPr>
        <p:spPr>
          <a:xfrm flipV="1">
            <a:off x="837414" y="2236572"/>
            <a:ext cx="1" cy="994162"/>
          </a:xfrm>
          <a:prstGeom prst="line">
            <a:avLst/>
          </a:prstGeom>
          <a:ln w="25400">
            <a:solidFill>
              <a:srgbClr val="000000"/>
            </a:solidFill>
            <a:tailEnd type="arrow"/>
          </a:ln>
        </p:spPr>
        <p:txBody>
          <a:bodyPr lIns="45719" rIns="45719"/>
          <a:lstStyle/>
          <a:p>
            <a:pPr/>
          </a:p>
        </p:txBody>
      </p:sp>
      <p:pic>
        <p:nvPicPr>
          <p:cNvPr id="174" name="fig_phyloSeq1.pdf" descr="fig_phyloSeq1.pdf"/>
          <p:cNvPicPr>
            <a:picLocks noChangeAspect="1"/>
          </p:cNvPicPr>
          <p:nvPr/>
        </p:nvPicPr>
        <p:blipFill>
          <a:blip r:embed="rId3">
            <a:extLst/>
          </a:blip>
          <a:srcRect l="0" t="0" r="38352" b="0"/>
          <a:stretch>
            <a:fillRect/>
          </a:stretch>
        </p:blipFill>
        <p:spPr>
          <a:xfrm>
            <a:off x="3640422" y="2086824"/>
            <a:ext cx="1232375" cy="1599250"/>
          </a:xfrm>
          <a:prstGeom prst="rect">
            <a:avLst/>
          </a:prstGeom>
          <a:ln w="12700">
            <a:miter lim="400000"/>
          </a:ln>
        </p:spPr>
      </p:pic>
      <p:sp>
        <p:nvSpPr>
          <p:cNvPr id="181" name="Connection Line"/>
          <p:cNvSpPr/>
          <p:nvPr/>
        </p:nvSpPr>
        <p:spPr>
          <a:xfrm>
            <a:off x="2277091" y="1941193"/>
            <a:ext cx="1366110" cy="274387"/>
          </a:xfrm>
          <a:custGeom>
            <a:avLst/>
            <a:gdLst/>
            <a:ahLst/>
            <a:cxnLst>
              <a:cxn ang="0">
                <a:pos x="wd2" y="hd2"/>
              </a:cxn>
              <a:cxn ang="5400000">
                <a:pos x="wd2" y="hd2"/>
              </a:cxn>
              <a:cxn ang="10800000">
                <a:pos x="wd2" y="hd2"/>
              </a:cxn>
              <a:cxn ang="16200000">
                <a:pos x="wd2" y="hd2"/>
              </a:cxn>
            </a:cxnLst>
            <a:rect l="0" t="0" r="r" b="b"/>
            <a:pathLst>
              <a:path w="21600" h="16244" fill="norm" stroke="1" extrusionOk="0">
                <a:moveTo>
                  <a:pt x="0" y="16244"/>
                </a:moveTo>
                <a:cubicBezTo>
                  <a:pt x="7113" y="-4287"/>
                  <a:pt x="14313" y="-5356"/>
                  <a:pt x="21600" y="13038"/>
                </a:cubicBezTo>
              </a:path>
            </a:pathLst>
          </a:custGeom>
          <a:ln w="25400">
            <a:solidFill>
              <a:schemeClr val="accent1"/>
            </a:solidFill>
            <a:tailEnd type="arrow"/>
          </a:ln>
          <a:effectLst>
            <a:outerShdw sx="100000" sy="100000" kx="0" ky="0" algn="b" rotWithShape="0" blurRad="38100" dist="20000" dir="5400000">
              <a:srgbClr val="000000">
                <a:alpha val="38000"/>
              </a:srgbClr>
            </a:outerShdw>
          </a:effectLst>
        </p:spPr>
        <p:txBody>
          <a:bodyPr/>
          <a:lstStyle/>
          <a:p>
            <a:pPr/>
          </a:p>
        </p:txBody>
      </p:sp>
      <p:sp>
        <p:nvSpPr>
          <p:cNvPr id="176" name="1"/>
          <p:cNvSpPr txBox="1"/>
          <p:nvPr/>
        </p:nvSpPr>
        <p:spPr>
          <a:xfrm>
            <a:off x="4768844" y="2024406"/>
            <a:ext cx="188899"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1</a:t>
            </a:r>
          </a:p>
        </p:txBody>
      </p:sp>
      <p:sp>
        <p:nvSpPr>
          <p:cNvPr id="177" name="2"/>
          <p:cNvSpPr txBox="1"/>
          <p:nvPr/>
        </p:nvSpPr>
        <p:spPr>
          <a:xfrm>
            <a:off x="4768844" y="2356413"/>
            <a:ext cx="18889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2</a:t>
            </a:r>
          </a:p>
        </p:txBody>
      </p:sp>
      <p:sp>
        <p:nvSpPr>
          <p:cNvPr id="178" name="3"/>
          <p:cNvSpPr txBox="1"/>
          <p:nvPr/>
        </p:nvSpPr>
        <p:spPr>
          <a:xfrm>
            <a:off x="4768844" y="2749197"/>
            <a:ext cx="18889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3</a:t>
            </a:r>
          </a:p>
        </p:txBody>
      </p:sp>
      <p:sp>
        <p:nvSpPr>
          <p:cNvPr id="179" name="4"/>
          <p:cNvSpPr txBox="1"/>
          <p:nvPr/>
        </p:nvSpPr>
        <p:spPr>
          <a:xfrm>
            <a:off x="4768844" y="3109197"/>
            <a:ext cx="18889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4</a:t>
            </a:r>
          </a:p>
        </p:txBody>
      </p:sp>
      <p:sp>
        <p:nvSpPr>
          <p:cNvPr id="180" name="5"/>
          <p:cNvSpPr txBox="1"/>
          <p:nvPr/>
        </p:nvSpPr>
        <p:spPr>
          <a:xfrm>
            <a:off x="4768844" y="3473987"/>
            <a:ext cx="188899"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5</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184"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185" name="Different transition rates"/>
          <p:cNvSpPr txBox="1"/>
          <p:nvPr/>
        </p:nvSpPr>
        <p:spPr>
          <a:xfrm rot="19620000">
            <a:off x="1809402" y="3865296"/>
            <a:ext cx="2257300" cy="27935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300">
                <a:solidFill>
                  <a:srgbClr val="000000"/>
                </a:solidFill>
              </a:defRPr>
            </a:lvl1pPr>
          </a:lstStyle>
          <a:p>
            <a:pPr/>
            <a:r>
              <a:t>Different transition rates</a:t>
            </a:r>
          </a:p>
        </p:txBody>
      </p:sp>
      <p:pic>
        <p:nvPicPr>
          <p:cNvPr id="186" name="fig_lik_surface.pdf" descr="fig_lik_surface.pdf"/>
          <p:cNvPicPr>
            <a:picLocks noChangeAspect="1"/>
          </p:cNvPicPr>
          <p:nvPr/>
        </p:nvPicPr>
        <p:blipFill>
          <a:blip r:embed="rId2">
            <a:extLst/>
          </a:blip>
          <a:stretch>
            <a:fillRect/>
          </a:stretch>
        </p:blipFill>
        <p:spPr>
          <a:xfrm>
            <a:off x="634743" y="1799652"/>
            <a:ext cx="3258696" cy="3258696"/>
          </a:xfrm>
          <a:prstGeom prst="rect">
            <a:avLst/>
          </a:prstGeom>
          <a:ln w="12700">
            <a:miter lim="400000"/>
          </a:ln>
        </p:spPr>
      </p:pic>
      <p:sp>
        <p:nvSpPr>
          <p:cNvPr id="187" name="Circle"/>
          <p:cNvSpPr/>
          <p:nvPr/>
        </p:nvSpPr>
        <p:spPr>
          <a:xfrm>
            <a:off x="3349524" y="1888330"/>
            <a:ext cx="1996196" cy="1996196"/>
          </a:xfrm>
          <a:prstGeom prst="ellipse">
            <a:avLst/>
          </a:prstGeom>
          <a:solidFill>
            <a:srgbClr val="B3CCD8"/>
          </a:solidFill>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188" name="Different topologies"/>
          <p:cNvSpPr txBox="1"/>
          <p:nvPr/>
        </p:nvSpPr>
        <p:spPr>
          <a:xfrm rot="2700000">
            <a:off x="210418" y="3756200"/>
            <a:ext cx="2257299" cy="27935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300">
                <a:solidFill>
                  <a:srgbClr val="000000"/>
                </a:solidFill>
              </a:defRPr>
            </a:lvl1pPr>
          </a:lstStyle>
          <a:p>
            <a:pPr/>
            <a:r>
              <a:t>Different topologies</a:t>
            </a:r>
          </a:p>
        </p:txBody>
      </p:sp>
      <p:sp>
        <p:nvSpPr>
          <p:cNvPr id="189" name="Likelihood"/>
          <p:cNvSpPr txBox="1"/>
          <p:nvPr/>
        </p:nvSpPr>
        <p:spPr>
          <a:xfrm rot="16200000">
            <a:off x="-162739" y="2594985"/>
            <a:ext cx="1599249" cy="27935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300">
                <a:solidFill>
                  <a:srgbClr val="000000"/>
                </a:solidFill>
              </a:defRPr>
            </a:lvl1pPr>
          </a:lstStyle>
          <a:p>
            <a:pPr/>
            <a:r>
              <a:t>Likelihood</a:t>
            </a:r>
          </a:p>
        </p:txBody>
      </p:sp>
      <p:sp>
        <p:nvSpPr>
          <p:cNvPr id="190" name="Line"/>
          <p:cNvSpPr/>
          <p:nvPr/>
        </p:nvSpPr>
        <p:spPr>
          <a:xfrm flipV="1">
            <a:off x="837414" y="2236572"/>
            <a:ext cx="1" cy="994162"/>
          </a:xfrm>
          <a:prstGeom prst="line">
            <a:avLst/>
          </a:prstGeom>
          <a:ln w="25400">
            <a:solidFill>
              <a:srgbClr val="000000"/>
            </a:solidFill>
            <a:tailEnd type="arrow"/>
          </a:ln>
        </p:spPr>
        <p:txBody>
          <a:bodyPr lIns="45719" rIns="45719"/>
          <a:lstStyle/>
          <a:p>
            <a:pPr/>
          </a:p>
        </p:txBody>
      </p:sp>
      <p:pic>
        <p:nvPicPr>
          <p:cNvPr id="191" name="fig_phyloSeq1.pdf" descr="fig_phyloSeq1.pdf"/>
          <p:cNvPicPr>
            <a:picLocks noChangeAspect="1"/>
          </p:cNvPicPr>
          <p:nvPr/>
        </p:nvPicPr>
        <p:blipFill>
          <a:blip r:embed="rId3">
            <a:extLst/>
          </a:blip>
          <a:srcRect l="0" t="0" r="38352" b="0"/>
          <a:stretch>
            <a:fillRect/>
          </a:stretch>
        </p:blipFill>
        <p:spPr>
          <a:xfrm>
            <a:off x="3640422" y="2086824"/>
            <a:ext cx="1232375" cy="1599250"/>
          </a:xfrm>
          <a:prstGeom prst="rect">
            <a:avLst/>
          </a:prstGeom>
          <a:ln w="12700">
            <a:miter lim="400000"/>
          </a:ln>
        </p:spPr>
      </p:pic>
      <p:sp>
        <p:nvSpPr>
          <p:cNvPr id="206" name="Connection Line"/>
          <p:cNvSpPr/>
          <p:nvPr/>
        </p:nvSpPr>
        <p:spPr>
          <a:xfrm>
            <a:off x="2277091" y="1941193"/>
            <a:ext cx="1366110" cy="274387"/>
          </a:xfrm>
          <a:custGeom>
            <a:avLst/>
            <a:gdLst/>
            <a:ahLst/>
            <a:cxnLst>
              <a:cxn ang="0">
                <a:pos x="wd2" y="hd2"/>
              </a:cxn>
              <a:cxn ang="5400000">
                <a:pos x="wd2" y="hd2"/>
              </a:cxn>
              <a:cxn ang="10800000">
                <a:pos x="wd2" y="hd2"/>
              </a:cxn>
              <a:cxn ang="16200000">
                <a:pos x="wd2" y="hd2"/>
              </a:cxn>
            </a:cxnLst>
            <a:rect l="0" t="0" r="r" b="b"/>
            <a:pathLst>
              <a:path w="21600" h="16244" fill="norm" stroke="1" extrusionOk="0">
                <a:moveTo>
                  <a:pt x="0" y="16244"/>
                </a:moveTo>
                <a:cubicBezTo>
                  <a:pt x="7113" y="-4287"/>
                  <a:pt x="14313" y="-5356"/>
                  <a:pt x="21600" y="13038"/>
                </a:cubicBezTo>
              </a:path>
            </a:pathLst>
          </a:custGeom>
          <a:ln w="25400">
            <a:solidFill>
              <a:schemeClr val="accent1"/>
            </a:solidFill>
            <a:tailEnd type="arrow"/>
          </a:ln>
          <a:effectLst>
            <a:outerShdw sx="100000" sy="100000" kx="0" ky="0" algn="b" rotWithShape="0" blurRad="38100" dist="20000" dir="5400000">
              <a:srgbClr val="000000">
                <a:alpha val="38000"/>
              </a:srgbClr>
            </a:outerShdw>
          </a:effectLst>
        </p:spPr>
        <p:txBody>
          <a:bodyPr/>
          <a:lstStyle/>
          <a:p>
            <a:pPr/>
          </a:p>
        </p:txBody>
      </p:sp>
      <p:grpSp>
        <p:nvGrpSpPr>
          <p:cNvPr id="199" name="Group"/>
          <p:cNvGrpSpPr/>
          <p:nvPr/>
        </p:nvGrpSpPr>
        <p:grpSpPr>
          <a:xfrm>
            <a:off x="5833147" y="3014454"/>
            <a:ext cx="2616859" cy="3035360"/>
            <a:chOff x="0" y="0"/>
            <a:chExt cx="2616857" cy="3035358"/>
          </a:xfrm>
        </p:grpSpPr>
        <p:pic>
          <p:nvPicPr>
            <p:cNvPr id="193" name="fig_phyloUnroot.pdf" descr="fig_phyloUnroot.pdf"/>
            <p:cNvPicPr>
              <a:picLocks noChangeAspect="1"/>
            </p:cNvPicPr>
            <p:nvPr/>
          </p:nvPicPr>
          <p:blipFill>
            <a:blip r:embed="rId4">
              <a:extLst/>
            </a:blip>
            <a:stretch>
              <a:fillRect/>
            </a:stretch>
          </p:blipFill>
          <p:spPr>
            <a:xfrm>
              <a:off x="0" y="225125"/>
              <a:ext cx="2616858" cy="2616859"/>
            </a:xfrm>
            <a:prstGeom prst="rect">
              <a:avLst/>
            </a:prstGeom>
            <a:ln w="12700" cap="flat">
              <a:noFill/>
              <a:miter lim="400000"/>
            </a:ln>
            <a:effectLst/>
          </p:spPr>
        </p:pic>
        <p:sp>
          <p:nvSpPr>
            <p:cNvPr id="194" name="1"/>
            <p:cNvSpPr txBox="1"/>
            <p:nvPr/>
          </p:nvSpPr>
          <p:spPr>
            <a:xfrm>
              <a:off x="1206917" y="0"/>
              <a:ext cx="2312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800">
                  <a:solidFill>
                    <a:srgbClr val="000000"/>
                  </a:solidFill>
                </a:defRPr>
              </a:lvl1pPr>
            </a:lstStyle>
            <a:p>
              <a:pPr/>
              <a:r>
                <a:t>1</a:t>
              </a:r>
            </a:p>
          </p:txBody>
        </p:sp>
        <p:sp>
          <p:nvSpPr>
            <p:cNvPr id="195" name="2"/>
            <p:cNvSpPr txBox="1"/>
            <p:nvPr/>
          </p:nvSpPr>
          <p:spPr>
            <a:xfrm>
              <a:off x="330541" y="273433"/>
              <a:ext cx="231278"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800">
                  <a:solidFill>
                    <a:srgbClr val="000000"/>
                  </a:solidFill>
                </a:defRPr>
              </a:lvl1pPr>
            </a:lstStyle>
            <a:p>
              <a:pPr/>
              <a:r>
                <a:t>2</a:t>
              </a:r>
            </a:p>
          </p:txBody>
        </p:sp>
        <p:sp>
          <p:nvSpPr>
            <p:cNvPr id="196" name="3"/>
            <p:cNvSpPr txBox="1"/>
            <p:nvPr/>
          </p:nvSpPr>
          <p:spPr>
            <a:xfrm>
              <a:off x="2105131" y="2372306"/>
              <a:ext cx="231277"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800">
                  <a:solidFill>
                    <a:srgbClr val="000000"/>
                  </a:solidFill>
                </a:defRPr>
              </a:lvl1pPr>
            </a:lstStyle>
            <a:p>
              <a:pPr/>
              <a:r>
                <a:t>3</a:t>
              </a:r>
            </a:p>
          </p:txBody>
        </p:sp>
        <p:sp>
          <p:nvSpPr>
            <p:cNvPr id="197" name="4"/>
            <p:cNvSpPr txBox="1"/>
            <p:nvPr/>
          </p:nvSpPr>
          <p:spPr>
            <a:xfrm>
              <a:off x="1909887" y="2684697"/>
              <a:ext cx="2312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800">
                  <a:solidFill>
                    <a:srgbClr val="000000"/>
                  </a:solidFill>
                </a:defRPr>
              </a:lvl1pPr>
            </a:lstStyle>
            <a:p>
              <a:pPr/>
              <a:r>
                <a:t>4</a:t>
              </a:r>
            </a:p>
          </p:txBody>
        </p:sp>
        <p:sp>
          <p:nvSpPr>
            <p:cNvPr id="198" name="5"/>
            <p:cNvSpPr txBox="1"/>
            <p:nvPr/>
          </p:nvSpPr>
          <p:spPr>
            <a:xfrm>
              <a:off x="650563" y="2548026"/>
              <a:ext cx="2312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800">
                  <a:solidFill>
                    <a:srgbClr val="000000"/>
                  </a:solidFill>
                </a:defRPr>
              </a:lvl1pPr>
            </a:lstStyle>
            <a:p>
              <a:pPr/>
              <a:r>
                <a:t>5</a:t>
              </a:r>
            </a:p>
          </p:txBody>
        </p:sp>
      </p:grpSp>
      <p:sp>
        <p:nvSpPr>
          <p:cNvPr id="200" name="1"/>
          <p:cNvSpPr txBox="1"/>
          <p:nvPr/>
        </p:nvSpPr>
        <p:spPr>
          <a:xfrm>
            <a:off x="4768844" y="2024406"/>
            <a:ext cx="188899"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1</a:t>
            </a:r>
          </a:p>
        </p:txBody>
      </p:sp>
      <p:sp>
        <p:nvSpPr>
          <p:cNvPr id="201" name="2"/>
          <p:cNvSpPr txBox="1"/>
          <p:nvPr/>
        </p:nvSpPr>
        <p:spPr>
          <a:xfrm>
            <a:off x="4768844" y="2356413"/>
            <a:ext cx="18889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2</a:t>
            </a:r>
          </a:p>
        </p:txBody>
      </p:sp>
      <p:sp>
        <p:nvSpPr>
          <p:cNvPr id="202" name="3"/>
          <p:cNvSpPr txBox="1"/>
          <p:nvPr/>
        </p:nvSpPr>
        <p:spPr>
          <a:xfrm>
            <a:off x="4768844" y="2749197"/>
            <a:ext cx="18889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3</a:t>
            </a:r>
          </a:p>
        </p:txBody>
      </p:sp>
      <p:sp>
        <p:nvSpPr>
          <p:cNvPr id="203" name="4"/>
          <p:cNvSpPr txBox="1"/>
          <p:nvPr/>
        </p:nvSpPr>
        <p:spPr>
          <a:xfrm>
            <a:off x="4768844" y="3109197"/>
            <a:ext cx="18889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4</a:t>
            </a:r>
          </a:p>
        </p:txBody>
      </p:sp>
      <p:sp>
        <p:nvSpPr>
          <p:cNvPr id="204" name="5"/>
          <p:cNvSpPr txBox="1"/>
          <p:nvPr/>
        </p:nvSpPr>
        <p:spPr>
          <a:xfrm>
            <a:off x="4768844" y="3473987"/>
            <a:ext cx="188899"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000000"/>
                </a:solidFill>
              </a:defRPr>
            </a:lvl1pPr>
          </a:lstStyle>
          <a:p>
            <a:pPr/>
            <a:r>
              <a:t>5</a:t>
            </a:r>
          </a:p>
        </p:txBody>
      </p:sp>
      <p:sp>
        <p:nvSpPr>
          <p:cNvPr id="205" name="“Unrooted” phylogeny arrises because mutation process is reversible in our models"/>
          <p:cNvSpPr txBox="1"/>
          <p:nvPr/>
        </p:nvSpPr>
        <p:spPr>
          <a:xfrm>
            <a:off x="5723597" y="1875630"/>
            <a:ext cx="2616858" cy="115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lvl1pPr>
          </a:lstStyle>
          <a:p>
            <a:pPr/>
            <a:r>
              <a:t>“Unrooted” phylogeny arrises because mutation process is reversible in our models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8" name="A_Novel_Representation_Of_The_Tree_Of_Life.png" descr="A_Novel_Representation_Of_The_Tree_Of_Life.png"/>
          <p:cNvPicPr>
            <a:picLocks noChangeAspect="1"/>
          </p:cNvPicPr>
          <p:nvPr/>
        </p:nvPicPr>
        <p:blipFill>
          <a:blip r:embed="rId2">
            <a:extLst/>
          </a:blip>
          <a:stretch>
            <a:fillRect/>
          </a:stretch>
        </p:blipFill>
        <p:spPr>
          <a:xfrm>
            <a:off x="4433577" y="1523826"/>
            <a:ext cx="4255759" cy="5003112"/>
          </a:xfrm>
          <a:prstGeom prst="rect">
            <a:avLst/>
          </a:prstGeom>
          <a:ln w="12700">
            <a:miter lim="400000"/>
          </a:ln>
        </p:spPr>
      </p:pic>
      <p:sp>
        <p:nvSpPr>
          <p:cNvPr id="209"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210"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211" name="Shape 72"/>
          <p:cNvSpPr txBox="1"/>
          <p:nvPr/>
        </p:nvSpPr>
        <p:spPr>
          <a:xfrm>
            <a:off x="3556000" y="5720120"/>
            <a:ext cx="2870002" cy="68968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buClr>
                <a:srgbClr val="000000"/>
              </a:buClr>
              <a:buFont typeface="Arial"/>
              <a:defRPr sz="1500">
                <a:solidFill>
                  <a:srgbClr val="084A61"/>
                </a:solidFill>
              </a:defRPr>
            </a:pPr>
            <a:r>
              <a:t>“Banfield tree of life” Hug </a:t>
            </a:r>
            <a:r>
              <a:rPr i="1"/>
              <a:t>et al.</a:t>
            </a:r>
            <a:r>
              <a:t> (2016) </a:t>
            </a:r>
            <a:r>
              <a:rPr i="1"/>
              <a:t>Nature Microbiology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Image" descr="Image"/>
          <p:cNvPicPr>
            <a:picLocks noChangeAspect="1"/>
          </p:cNvPicPr>
          <p:nvPr/>
        </p:nvPicPr>
        <p:blipFill>
          <a:blip r:embed="rId2">
            <a:extLst/>
          </a:blip>
          <a:srcRect l="6280" t="4331" r="23019" b="7269"/>
          <a:stretch>
            <a:fillRect/>
          </a:stretch>
        </p:blipFill>
        <p:spPr>
          <a:xfrm>
            <a:off x="4287813" y="3020707"/>
            <a:ext cx="1180962" cy="1182404"/>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3"/>
                  <a:pt x="2882" y="3014"/>
                </a:cubicBezTo>
                <a:cubicBezTo>
                  <a:pt x="-961" y="7035"/>
                  <a:pt x="-961" y="13558"/>
                  <a:pt x="2882" y="17579"/>
                </a:cubicBezTo>
                <a:cubicBezTo>
                  <a:pt x="6725" y="21600"/>
                  <a:pt x="12953" y="21600"/>
                  <a:pt x="16796" y="17579"/>
                </a:cubicBezTo>
                <a:cubicBezTo>
                  <a:pt x="20639" y="13558"/>
                  <a:pt x="20639" y="7035"/>
                  <a:pt x="16796" y="3014"/>
                </a:cubicBezTo>
                <a:cubicBezTo>
                  <a:pt x="14875" y="1003"/>
                  <a:pt x="12357" y="0"/>
                  <a:pt x="9839" y="0"/>
                </a:cubicBezTo>
                <a:close/>
              </a:path>
            </a:pathLst>
          </a:custGeom>
          <a:ln w="12700">
            <a:miter lim="400000"/>
          </a:ln>
        </p:spPr>
      </p:pic>
      <p:sp>
        <p:nvSpPr>
          <p:cNvPr id="214"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215"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216" name="Shape 46"/>
          <p:cNvSpPr txBox="1"/>
          <p:nvPr/>
        </p:nvSpPr>
        <p:spPr>
          <a:xfrm>
            <a:off x="457200" y="1986801"/>
            <a:ext cx="8229600" cy="7166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p:txBody>
      </p:sp>
      <p:pic>
        <p:nvPicPr>
          <p:cNvPr id="217" name="Image" descr="Image"/>
          <p:cNvPicPr>
            <a:picLocks noChangeAspect="1"/>
          </p:cNvPicPr>
          <p:nvPr/>
        </p:nvPicPr>
        <p:blipFill>
          <a:blip r:embed="rId3">
            <a:extLst/>
          </a:blip>
          <a:srcRect l="77" t="2020" r="103" b="19701"/>
          <a:stretch>
            <a:fillRect/>
          </a:stretch>
        </p:blipFill>
        <p:spPr>
          <a:xfrm>
            <a:off x="7254548" y="2392132"/>
            <a:ext cx="1176995" cy="1181032"/>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42" y="0"/>
                </a:moveTo>
                <a:cubicBezTo>
                  <a:pt x="7324" y="0"/>
                  <a:pt x="4803" y="1007"/>
                  <a:pt x="2882" y="3017"/>
                </a:cubicBezTo>
                <a:cubicBezTo>
                  <a:pt x="-961" y="7039"/>
                  <a:pt x="-961" y="13557"/>
                  <a:pt x="2882" y="17578"/>
                </a:cubicBezTo>
                <a:cubicBezTo>
                  <a:pt x="6724" y="21600"/>
                  <a:pt x="12954" y="21600"/>
                  <a:pt x="16796" y="17578"/>
                </a:cubicBezTo>
                <a:cubicBezTo>
                  <a:pt x="20639" y="13557"/>
                  <a:pt x="20639" y="7039"/>
                  <a:pt x="16796" y="3017"/>
                </a:cubicBezTo>
                <a:cubicBezTo>
                  <a:pt x="14875" y="1007"/>
                  <a:pt x="12361" y="0"/>
                  <a:pt x="9842" y="0"/>
                </a:cubicBezTo>
                <a:close/>
              </a:path>
            </a:pathLst>
          </a:custGeom>
          <a:ln w="12700">
            <a:miter lim="400000"/>
          </a:ln>
        </p:spPr>
      </p:pic>
      <p:pic>
        <p:nvPicPr>
          <p:cNvPr id="218" name="Image" descr="Image"/>
          <p:cNvPicPr>
            <a:picLocks noChangeAspect="1"/>
          </p:cNvPicPr>
          <p:nvPr/>
        </p:nvPicPr>
        <p:blipFill>
          <a:blip r:embed="rId4">
            <a:extLst/>
          </a:blip>
          <a:srcRect l="6212" t="0" r="319" b="21997"/>
          <a:stretch>
            <a:fillRect/>
          </a:stretch>
        </p:blipFill>
        <p:spPr>
          <a:xfrm>
            <a:off x="7037508" y="4469066"/>
            <a:ext cx="1176994" cy="1175015"/>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358" y="0"/>
                </a:moveTo>
                <a:cubicBezTo>
                  <a:pt x="7004" y="122"/>
                  <a:pt x="4679" y="1091"/>
                  <a:pt x="2882" y="2977"/>
                </a:cubicBezTo>
                <a:cubicBezTo>
                  <a:pt x="-961" y="7008"/>
                  <a:pt x="-961" y="13538"/>
                  <a:pt x="2882" y="17569"/>
                </a:cubicBezTo>
                <a:cubicBezTo>
                  <a:pt x="6724" y="21600"/>
                  <a:pt x="12954" y="21600"/>
                  <a:pt x="16796" y="17569"/>
                </a:cubicBezTo>
                <a:cubicBezTo>
                  <a:pt x="20639" y="13538"/>
                  <a:pt x="20639" y="7008"/>
                  <a:pt x="16796" y="2977"/>
                </a:cubicBezTo>
                <a:cubicBezTo>
                  <a:pt x="14999" y="1091"/>
                  <a:pt x="12680" y="122"/>
                  <a:pt x="10327" y="0"/>
                </a:cubicBezTo>
                <a:lnTo>
                  <a:pt x="9358" y="0"/>
                </a:lnTo>
                <a:close/>
              </a:path>
            </a:pathLst>
          </a:custGeom>
          <a:ln w="12700">
            <a:miter lim="400000"/>
          </a:ln>
        </p:spPr>
      </p:pic>
      <p:sp>
        <p:nvSpPr>
          <p:cNvPr id="219" name="Circle"/>
          <p:cNvSpPr/>
          <p:nvPr/>
        </p:nvSpPr>
        <p:spPr>
          <a:xfrm>
            <a:off x="6384562" y="3810000"/>
            <a:ext cx="12701" cy="12700"/>
          </a:xfrm>
          <a:prstGeom prst="ellipse">
            <a:avLst/>
          </a:prstGeom>
          <a:solidFill>
            <a:srgbClr val="000000"/>
          </a:solidFill>
          <a:ln w="3175">
            <a:solidFill>
              <a:srgbClr val="000000"/>
            </a:solidFill>
          </a:ln>
        </p:spPr>
        <p:txBody>
          <a:bodyPr lIns="45719" rIns="45719" anchor="ctr"/>
          <a:lstStyle/>
          <a:p>
            <a:pPr/>
          </a:p>
        </p:txBody>
      </p:sp>
      <p:sp>
        <p:nvSpPr>
          <p:cNvPr id="223" name="Connection Line"/>
          <p:cNvSpPr/>
          <p:nvPr/>
        </p:nvSpPr>
        <p:spPr>
          <a:xfrm>
            <a:off x="6390912" y="3275978"/>
            <a:ext cx="941214" cy="540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rgbClr val="000000"/>
            </a:solidFill>
          </a:ln>
        </p:spPr>
        <p:txBody>
          <a:bodyPr/>
          <a:lstStyle/>
          <a:p>
            <a:pPr/>
          </a:p>
        </p:txBody>
      </p:sp>
      <p:sp>
        <p:nvSpPr>
          <p:cNvPr id="224" name="Connection Line"/>
          <p:cNvSpPr/>
          <p:nvPr/>
        </p:nvSpPr>
        <p:spPr>
          <a:xfrm>
            <a:off x="6390912" y="3816350"/>
            <a:ext cx="819072" cy="822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ln>
        </p:spPr>
        <p:txBody>
          <a:bodyPr/>
          <a:lstStyle/>
          <a:p>
            <a:pPr/>
          </a:p>
        </p:txBody>
      </p:sp>
      <p:sp>
        <p:nvSpPr>
          <p:cNvPr id="225" name="Connection Line"/>
          <p:cNvSpPr/>
          <p:nvPr/>
        </p:nvSpPr>
        <p:spPr>
          <a:xfrm>
            <a:off x="5463492" y="3691002"/>
            <a:ext cx="927421" cy="125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25400">
            <a:solidFill>
              <a:srgbClr val="000000"/>
            </a:solidFill>
          </a:ln>
        </p:spPr>
        <p:txBody>
          <a:bodyPr/>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rcRect l="6280" t="4331" r="23019" b="7269"/>
          <a:stretch>
            <a:fillRect/>
          </a:stretch>
        </p:blipFill>
        <p:spPr>
          <a:xfrm>
            <a:off x="4287813" y="3020707"/>
            <a:ext cx="1180962" cy="1182404"/>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3"/>
                  <a:pt x="2882" y="3014"/>
                </a:cubicBezTo>
                <a:cubicBezTo>
                  <a:pt x="-961" y="7035"/>
                  <a:pt x="-961" y="13558"/>
                  <a:pt x="2882" y="17579"/>
                </a:cubicBezTo>
                <a:cubicBezTo>
                  <a:pt x="6725" y="21600"/>
                  <a:pt x="12953" y="21600"/>
                  <a:pt x="16796" y="17579"/>
                </a:cubicBezTo>
                <a:cubicBezTo>
                  <a:pt x="20639" y="13558"/>
                  <a:pt x="20639" y="7035"/>
                  <a:pt x="16796" y="3014"/>
                </a:cubicBezTo>
                <a:cubicBezTo>
                  <a:pt x="14875" y="1003"/>
                  <a:pt x="12357" y="0"/>
                  <a:pt x="9839" y="0"/>
                </a:cubicBezTo>
                <a:close/>
              </a:path>
            </a:pathLst>
          </a:custGeom>
          <a:ln w="12700">
            <a:miter lim="400000"/>
          </a:ln>
        </p:spPr>
      </p:pic>
      <p:sp>
        <p:nvSpPr>
          <p:cNvPr id="228"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229"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230" name="Shape 46"/>
          <p:cNvSpPr txBox="1"/>
          <p:nvPr/>
        </p:nvSpPr>
        <p:spPr>
          <a:xfrm>
            <a:off x="457200" y="1986801"/>
            <a:ext cx="8229600" cy="7166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p:txBody>
      </p:sp>
      <p:pic>
        <p:nvPicPr>
          <p:cNvPr id="231" name="Image" descr="Image"/>
          <p:cNvPicPr>
            <a:picLocks noChangeAspect="1"/>
          </p:cNvPicPr>
          <p:nvPr/>
        </p:nvPicPr>
        <p:blipFill>
          <a:blip r:embed="rId3">
            <a:extLst/>
          </a:blip>
          <a:srcRect l="77" t="2020" r="103" b="19701"/>
          <a:stretch>
            <a:fillRect/>
          </a:stretch>
        </p:blipFill>
        <p:spPr>
          <a:xfrm>
            <a:off x="7254548" y="2392132"/>
            <a:ext cx="1176995" cy="1181032"/>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42" y="0"/>
                </a:moveTo>
                <a:cubicBezTo>
                  <a:pt x="7324" y="0"/>
                  <a:pt x="4803" y="1007"/>
                  <a:pt x="2882" y="3017"/>
                </a:cubicBezTo>
                <a:cubicBezTo>
                  <a:pt x="-961" y="7039"/>
                  <a:pt x="-961" y="13557"/>
                  <a:pt x="2882" y="17578"/>
                </a:cubicBezTo>
                <a:cubicBezTo>
                  <a:pt x="6724" y="21600"/>
                  <a:pt x="12954" y="21600"/>
                  <a:pt x="16796" y="17578"/>
                </a:cubicBezTo>
                <a:cubicBezTo>
                  <a:pt x="20639" y="13557"/>
                  <a:pt x="20639" y="7039"/>
                  <a:pt x="16796" y="3017"/>
                </a:cubicBezTo>
                <a:cubicBezTo>
                  <a:pt x="14875" y="1007"/>
                  <a:pt x="12361" y="0"/>
                  <a:pt x="9842" y="0"/>
                </a:cubicBezTo>
                <a:close/>
              </a:path>
            </a:pathLst>
          </a:custGeom>
          <a:ln w="12700">
            <a:miter lim="400000"/>
          </a:ln>
        </p:spPr>
      </p:pic>
      <p:pic>
        <p:nvPicPr>
          <p:cNvPr id="232" name="Image" descr="Image"/>
          <p:cNvPicPr>
            <a:picLocks noChangeAspect="1"/>
          </p:cNvPicPr>
          <p:nvPr/>
        </p:nvPicPr>
        <p:blipFill>
          <a:blip r:embed="rId4">
            <a:extLst/>
          </a:blip>
          <a:srcRect l="6212" t="0" r="319" b="21997"/>
          <a:stretch>
            <a:fillRect/>
          </a:stretch>
        </p:blipFill>
        <p:spPr>
          <a:xfrm>
            <a:off x="7037508" y="4469066"/>
            <a:ext cx="1176994" cy="1175015"/>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358" y="0"/>
                </a:moveTo>
                <a:cubicBezTo>
                  <a:pt x="7004" y="122"/>
                  <a:pt x="4679" y="1091"/>
                  <a:pt x="2882" y="2977"/>
                </a:cubicBezTo>
                <a:cubicBezTo>
                  <a:pt x="-961" y="7008"/>
                  <a:pt x="-961" y="13538"/>
                  <a:pt x="2882" y="17569"/>
                </a:cubicBezTo>
                <a:cubicBezTo>
                  <a:pt x="6724" y="21600"/>
                  <a:pt x="12954" y="21600"/>
                  <a:pt x="16796" y="17569"/>
                </a:cubicBezTo>
                <a:cubicBezTo>
                  <a:pt x="20639" y="13538"/>
                  <a:pt x="20639" y="7008"/>
                  <a:pt x="16796" y="2977"/>
                </a:cubicBezTo>
                <a:cubicBezTo>
                  <a:pt x="14999" y="1091"/>
                  <a:pt x="12680" y="122"/>
                  <a:pt x="10327" y="0"/>
                </a:cubicBezTo>
                <a:lnTo>
                  <a:pt x="9358" y="0"/>
                </a:lnTo>
                <a:close/>
              </a:path>
            </a:pathLst>
          </a:custGeom>
          <a:ln w="12700">
            <a:miter lim="400000"/>
          </a:ln>
        </p:spPr>
      </p:pic>
      <p:sp>
        <p:nvSpPr>
          <p:cNvPr id="233" name="Circle"/>
          <p:cNvSpPr/>
          <p:nvPr/>
        </p:nvSpPr>
        <p:spPr>
          <a:xfrm>
            <a:off x="6384562" y="3810000"/>
            <a:ext cx="12701" cy="12700"/>
          </a:xfrm>
          <a:prstGeom prst="ellipse">
            <a:avLst/>
          </a:prstGeom>
          <a:solidFill>
            <a:srgbClr val="000000"/>
          </a:solidFill>
          <a:ln w="3175">
            <a:solidFill>
              <a:srgbClr val="000000"/>
            </a:solidFill>
          </a:ln>
        </p:spPr>
        <p:txBody>
          <a:bodyPr lIns="45719" rIns="45719" anchor="ctr"/>
          <a:lstStyle/>
          <a:p>
            <a:pPr/>
          </a:p>
        </p:txBody>
      </p:sp>
      <p:sp>
        <p:nvSpPr>
          <p:cNvPr id="243" name="Connection Line"/>
          <p:cNvSpPr/>
          <p:nvPr/>
        </p:nvSpPr>
        <p:spPr>
          <a:xfrm>
            <a:off x="6390912" y="3275978"/>
            <a:ext cx="941214" cy="540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rgbClr val="000000"/>
            </a:solidFill>
          </a:ln>
        </p:spPr>
        <p:txBody>
          <a:bodyPr/>
          <a:lstStyle/>
          <a:p>
            <a:pPr/>
          </a:p>
        </p:txBody>
      </p:sp>
      <p:sp>
        <p:nvSpPr>
          <p:cNvPr id="244" name="Connection Line"/>
          <p:cNvSpPr/>
          <p:nvPr/>
        </p:nvSpPr>
        <p:spPr>
          <a:xfrm>
            <a:off x="6390912" y="3816350"/>
            <a:ext cx="819072" cy="8224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ln>
        </p:spPr>
        <p:txBody>
          <a:bodyPr/>
          <a:lstStyle/>
          <a:p>
            <a:pPr/>
          </a:p>
        </p:txBody>
      </p:sp>
      <p:sp>
        <p:nvSpPr>
          <p:cNvPr id="245" name="Connection Line"/>
          <p:cNvSpPr/>
          <p:nvPr/>
        </p:nvSpPr>
        <p:spPr>
          <a:xfrm>
            <a:off x="5463492" y="3691002"/>
            <a:ext cx="927421" cy="125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25400">
            <a:solidFill>
              <a:srgbClr val="000000"/>
            </a:solidFill>
          </a:ln>
        </p:spPr>
        <p:txBody>
          <a:bodyPr/>
          <a:lstStyle/>
          <a:p>
            <a:pPr/>
          </a:p>
        </p:txBody>
      </p:sp>
      <p:pic>
        <p:nvPicPr>
          <p:cNvPr id="237" name="Image" descr="Image"/>
          <p:cNvPicPr>
            <a:picLocks noChangeAspect="1"/>
          </p:cNvPicPr>
          <p:nvPr/>
        </p:nvPicPr>
        <p:blipFill>
          <a:blip r:embed="rId5">
            <a:extLst/>
          </a:blip>
          <a:srcRect l="11859" t="0" r="40974" b="5692"/>
          <a:stretch>
            <a:fillRect/>
          </a:stretch>
        </p:blipFill>
        <p:spPr>
          <a:xfrm>
            <a:off x="4971043" y="4520439"/>
            <a:ext cx="1181488" cy="1181165"/>
          </a:xfrm>
          <a:custGeom>
            <a:avLst/>
            <a:gdLst/>
            <a:ahLst/>
            <a:cxnLst>
              <a:cxn ang="0">
                <a:pos x="wd2" y="hd2"/>
              </a:cxn>
              <a:cxn ang="5400000">
                <a:pos x="wd2" y="hd2"/>
              </a:cxn>
              <a:cxn ang="10800000">
                <a:pos x="wd2" y="hd2"/>
              </a:cxn>
              <a:cxn ang="16200000">
                <a:pos x="wd2" y="hd2"/>
              </a:cxn>
            </a:cxnLst>
            <a:rect l="0" t="0" r="r" b="b"/>
            <a:pathLst>
              <a:path w="19679" h="20594" fill="norm" stroke="1" extrusionOk="0">
                <a:moveTo>
                  <a:pt x="9631" y="0"/>
                </a:moveTo>
                <a:cubicBezTo>
                  <a:pt x="7184" y="55"/>
                  <a:pt x="4749" y="1040"/>
                  <a:pt x="2882" y="2996"/>
                </a:cubicBezTo>
                <a:cubicBezTo>
                  <a:pt x="-961" y="7021"/>
                  <a:pt x="-961" y="13550"/>
                  <a:pt x="2882" y="17575"/>
                </a:cubicBezTo>
                <a:cubicBezTo>
                  <a:pt x="6724" y="21600"/>
                  <a:pt x="12954" y="21600"/>
                  <a:pt x="16796" y="17575"/>
                </a:cubicBezTo>
                <a:cubicBezTo>
                  <a:pt x="20639" y="13550"/>
                  <a:pt x="20639" y="7021"/>
                  <a:pt x="16796" y="2996"/>
                </a:cubicBezTo>
                <a:cubicBezTo>
                  <a:pt x="14929" y="1040"/>
                  <a:pt x="12501" y="55"/>
                  <a:pt x="10054" y="0"/>
                </a:cubicBezTo>
                <a:lnTo>
                  <a:pt x="9631" y="0"/>
                </a:lnTo>
                <a:close/>
              </a:path>
            </a:pathLst>
          </a:custGeom>
          <a:ln w="25400">
            <a:solidFill>
              <a:schemeClr val="accent4">
                <a:satOff val="-45921"/>
                <a:lumOff val="16225"/>
              </a:schemeClr>
            </a:solidFill>
            <a:miter lim="400000"/>
          </a:ln>
        </p:spPr>
      </p:pic>
      <p:sp>
        <p:nvSpPr>
          <p:cNvPr id="238" name="Circle"/>
          <p:cNvSpPr/>
          <p:nvPr/>
        </p:nvSpPr>
        <p:spPr>
          <a:xfrm>
            <a:off x="6858000" y="4279900"/>
            <a:ext cx="12700" cy="12700"/>
          </a:xfrm>
          <a:prstGeom prst="ellipse">
            <a:avLst/>
          </a:prstGeom>
          <a:solidFill>
            <a:srgbClr val="000000"/>
          </a:solidFill>
          <a:ln w="3175">
            <a:solidFill>
              <a:srgbClr val="000000"/>
            </a:solidFill>
          </a:ln>
        </p:spPr>
        <p:txBody>
          <a:bodyPr lIns="45719" rIns="45719" anchor="ctr"/>
          <a:lstStyle/>
          <a:p>
            <a:pPr/>
          </a:p>
        </p:txBody>
      </p:sp>
      <p:sp>
        <p:nvSpPr>
          <p:cNvPr id="246" name="Connection Line"/>
          <p:cNvSpPr/>
          <p:nvPr/>
        </p:nvSpPr>
        <p:spPr>
          <a:xfrm>
            <a:off x="6072270" y="4286250"/>
            <a:ext cx="792080" cy="5014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rgbClr val="000000"/>
            </a:solidFill>
          </a:ln>
        </p:spPr>
        <p:txBody>
          <a:bodyPr/>
          <a:lstStyle/>
          <a:p>
            <a:pPr/>
          </a:p>
        </p:txBody>
      </p:sp>
      <p:sp>
        <p:nvSpPr>
          <p:cNvPr id="240" name="Circle"/>
          <p:cNvSpPr/>
          <p:nvPr/>
        </p:nvSpPr>
        <p:spPr>
          <a:xfrm>
            <a:off x="6675093" y="4096993"/>
            <a:ext cx="378514" cy="378514"/>
          </a:xfrm>
          <a:prstGeom prst="ellipse">
            <a:avLst/>
          </a:prstGeom>
          <a:solidFill>
            <a:srgbClr val="F1A924"/>
          </a:solidFill>
          <a:ln w="12700">
            <a:miter lim="400000"/>
          </a:ln>
        </p:spPr>
        <p:txBody>
          <a:bodyPr lIns="45719" rIns="45719" anchor="ctr"/>
          <a:lstStyle/>
          <a:p>
            <a:pPr/>
          </a:p>
        </p:txBody>
      </p:sp>
      <p:sp>
        <p:nvSpPr>
          <p:cNvPr id="241" name="Common ancestor"/>
          <p:cNvSpPr txBox="1"/>
          <p:nvPr/>
        </p:nvSpPr>
        <p:spPr>
          <a:xfrm>
            <a:off x="7055736" y="3876700"/>
            <a:ext cx="1556753"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Common ancestor</a:t>
            </a:r>
          </a:p>
        </p:txBody>
      </p:sp>
      <p:sp>
        <p:nvSpPr>
          <p:cNvPr id="242" name="Outgroup"/>
          <p:cNvSpPr txBox="1"/>
          <p:nvPr/>
        </p:nvSpPr>
        <p:spPr>
          <a:xfrm>
            <a:off x="4653746" y="5806180"/>
            <a:ext cx="845466"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4">
                    <a:satOff val="-45921"/>
                    <a:lumOff val="16225"/>
                  </a:schemeClr>
                </a:solidFill>
              </a:defRPr>
            </a:lvl1pPr>
          </a:lstStyle>
          <a:p>
            <a:pPr/>
            <a:r>
              <a:t>Outgroup</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8" name="fig_phylo_mamBird.pdf" descr="fig_phylo_mamBird.pdf"/>
          <p:cNvPicPr>
            <a:picLocks noChangeAspect="1"/>
          </p:cNvPicPr>
          <p:nvPr/>
        </p:nvPicPr>
        <p:blipFill>
          <a:blip r:embed="rId2">
            <a:extLst/>
          </a:blip>
          <a:stretch>
            <a:fillRect/>
          </a:stretch>
        </p:blipFill>
        <p:spPr>
          <a:xfrm>
            <a:off x="4050378" y="1782589"/>
            <a:ext cx="4530259" cy="4530259"/>
          </a:xfrm>
          <a:prstGeom prst="rect">
            <a:avLst/>
          </a:prstGeom>
          <a:ln w="12700">
            <a:miter lim="400000"/>
          </a:ln>
        </p:spPr>
      </p:pic>
      <p:pic>
        <p:nvPicPr>
          <p:cNvPr id="249" name="Image" descr="Image"/>
          <p:cNvPicPr>
            <a:picLocks noChangeAspect="1"/>
          </p:cNvPicPr>
          <p:nvPr/>
        </p:nvPicPr>
        <p:blipFill>
          <a:blip r:embed="rId3">
            <a:extLst/>
          </a:blip>
          <a:srcRect l="6280" t="4331" r="23019" b="7269"/>
          <a:stretch>
            <a:fillRect/>
          </a:stretch>
        </p:blipFill>
        <p:spPr>
          <a:xfrm>
            <a:off x="7276117" y="2717442"/>
            <a:ext cx="1180962" cy="118240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3"/>
                  <a:pt x="2882" y="3014"/>
                </a:cubicBezTo>
                <a:cubicBezTo>
                  <a:pt x="-961" y="7035"/>
                  <a:pt x="-961" y="13558"/>
                  <a:pt x="2882" y="17579"/>
                </a:cubicBezTo>
                <a:cubicBezTo>
                  <a:pt x="6725" y="21600"/>
                  <a:pt x="12953" y="21600"/>
                  <a:pt x="16796" y="17579"/>
                </a:cubicBezTo>
                <a:cubicBezTo>
                  <a:pt x="20639" y="13558"/>
                  <a:pt x="20639" y="7035"/>
                  <a:pt x="16796" y="3014"/>
                </a:cubicBezTo>
                <a:cubicBezTo>
                  <a:pt x="14875" y="1003"/>
                  <a:pt x="12357" y="0"/>
                  <a:pt x="9839" y="0"/>
                </a:cubicBezTo>
                <a:close/>
              </a:path>
            </a:pathLst>
          </a:custGeom>
          <a:ln w="12700">
            <a:miter lim="400000"/>
          </a:ln>
        </p:spPr>
      </p:pic>
      <p:sp>
        <p:nvSpPr>
          <p:cNvPr id="250"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251"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252" name="Shape 46"/>
          <p:cNvSpPr txBox="1"/>
          <p:nvPr/>
        </p:nvSpPr>
        <p:spPr>
          <a:xfrm>
            <a:off x="457200" y="1986801"/>
            <a:ext cx="8229600" cy="7166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p:txBody>
      </p:sp>
      <p:pic>
        <p:nvPicPr>
          <p:cNvPr id="253" name="Image" descr="Image"/>
          <p:cNvPicPr>
            <a:picLocks noChangeAspect="1"/>
          </p:cNvPicPr>
          <p:nvPr/>
        </p:nvPicPr>
        <p:blipFill>
          <a:blip r:embed="rId4">
            <a:extLst/>
          </a:blip>
          <a:srcRect l="77" t="2020" r="103" b="19701"/>
          <a:stretch>
            <a:fillRect/>
          </a:stretch>
        </p:blipFill>
        <p:spPr>
          <a:xfrm>
            <a:off x="7278100" y="1360894"/>
            <a:ext cx="1176995" cy="1181032"/>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42" y="0"/>
                </a:moveTo>
                <a:cubicBezTo>
                  <a:pt x="7324" y="0"/>
                  <a:pt x="4803" y="1007"/>
                  <a:pt x="2882" y="3017"/>
                </a:cubicBezTo>
                <a:cubicBezTo>
                  <a:pt x="-961" y="7039"/>
                  <a:pt x="-961" y="13557"/>
                  <a:pt x="2882" y="17578"/>
                </a:cubicBezTo>
                <a:cubicBezTo>
                  <a:pt x="6724" y="21600"/>
                  <a:pt x="12954" y="21600"/>
                  <a:pt x="16796" y="17578"/>
                </a:cubicBezTo>
                <a:cubicBezTo>
                  <a:pt x="20639" y="13557"/>
                  <a:pt x="20639" y="7039"/>
                  <a:pt x="16796" y="3017"/>
                </a:cubicBezTo>
                <a:cubicBezTo>
                  <a:pt x="14875" y="1007"/>
                  <a:pt x="12361" y="0"/>
                  <a:pt x="9842" y="0"/>
                </a:cubicBezTo>
                <a:close/>
              </a:path>
            </a:pathLst>
          </a:custGeom>
          <a:ln w="12700">
            <a:miter lim="400000"/>
          </a:ln>
        </p:spPr>
      </p:pic>
      <p:pic>
        <p:nvPicPr>
          <p:cNvPr id="254" name="Image" descr="Image"/>
          <p:cNvPicPr>
            <a:picLocks noChangeAspect="1"/>
          </p:cNvPicPr>
          <p:nvPr/>
        </p:nvPicPr>
        <p:blipFill>
          <a:blip r:embed="rId5">
            <a:extLst/>
          </a:blip>
          <a:srcRect l="6212" t="0" r="319" b="21997"/>
          <a:stretch>
            <a:fillRect/>
          </a:stretch>
        </p:blipFill>
        <p:spPr>
          <a:xfrm>
            <a:off x="7278100" y="4075366"/>
            <a:ext cx="1176995" cy="1175015"/>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358" y="0"/>
                </a:moveTo>
                <a:cubicBezTo>
                  <a:pt x="7004" y="122"/>
                  <a:pt x="4679" y="1091"/>
                  <a:pt x="2882" y="2977"/>
                </a:cubicBezTo>
                <a:cubicBezTo>
                  <a:pt x="-961" y="7008"/>
                  <a:pt x="-961" y="13538"/>
                  <a:pt x="2882" y="17569"/>
                </a:cubicBezTo>
                <a:cubicBezTo>
                  <a:pt x="6724" y="21600"/>
                  <a:pt x="12954" y="21600"/>
                  <a:pt x="16796" y="17569"/>
                </a:cubicBezTo>
                <a:cubicBezTo>
                  <a:pt x="20639" y="13538"/>
                  <a:pt x="20639" y="7008"/>
                  <a:pt x="16796" y="2977"/>
                </a:cubicBezTo>
                <a:cubicBezTo>
                  <a:pt x="14999" y="1091"/>
                  <a:pt x="12680" y="122"/>
                  <a:pt x="10327" y="0"/>
                </a:cubicBezTo>
                <a:lnTo>
                  <a:pt x="9358" y="0"/>
                </a:lnTo>
                <a:close/>
              </a:path>
            </a:pathLst>
          </a:custGeom>
          <a:ln w="12700">
            <a:miter lim="400000"/>
          </a:ln>
        </p:spPr>
      </p:pic>
      <p:pic>
        <p:nvPicPr>
          <p:cNvPr id="255" name="Image" descr="Image"/>
          <p:cNvPicPr>
            <a:picLocks noChangeAspect="1"/>
          </p:cNvPicPr>
          <p:nvPr/>
        </p:nvPicPr>
        <p:blipFill>
          <a:blip r:embed="rId6">
            <a:extLst/>
          </a:blip>
          <a:srcRect l="11859" t="0" r="40974" b="5692"/>
          <a:stretch>
            <a:fillRect/>
          </a:stretch>
        </p:blipFill>
        <p:spPr>
          <a:xfrm>
            <a:off x="7275854" y="5438637"/>
            <a:ext cx="1181488" cy="1181165"/>
          </a:xfrm>
          <a:custGeom>
            <a:avLst/>
            <a:gdLst/>
            <a:ahLst/>
            <a:cxnLst>
              <a:cxn ang="0">
                <a:pos x="wd2" y="hd2"/>
              </a:cxn>
              <a:cxn ang="5400000">
                <a:pos x="wd2" y="hd2"/>
              </a:cxn>
              <a:cxn ang="10800000">
                <a:pos x="wd2" y="hd2"/>
              </a:cxn>
              <a:cxn ang="16200000">
                <a:pos x="wd2" y="hd2"/>
              </a:cxn>
            </a:cxnLst>
            <a:rect l="0" t="0" r="r" b="b"/>
            <a:pathLst>
              <a:path w="19679" h="20594" fill="norm" stroke="1" extrusionOk="0">
                <a:moveTo>
                  <a:pt x="9631" y="0"/>
                </a:moveTo>
                <a:cubicBezTo>
                  <a:pt x="7184" y="55"/>
                  <a:pt x="4749" y="1040"/>
                  <a:pt x="2882" y="2996"/>
                </a:cubicBezTo>
                <a:cubicBezTo>
                  <a:pt x="-961" y="7021"/>
                  <a:pt x="-961" y="13550"/>
                  <a:pt x="2882" y="17575"/>
                </a:cubicBezTo>
                <a:cubicBezTo>
                  <a:pt x="6724" y="21600"/>
                  <a:pt x="12954" y="21600"/>
                  <a:pt x="16796" y="17575"/>
                </a:cubicBezTo>
                <a:cubicBezTo>
                  <a:pt x="20639" y="13550"/>
                  <a:pt x="20639" y="7021"/>
                  <a:pt x="16796" y="2996"/>
                </a:cubicBezTo>
                <a:cubicBezTo>
                  <a:pt x="14929" y="1040"/>
                  <a:pt x="12501" y="55"/>
                  <a:pt x="10054" y="0"/>
                </a:cubicBezTo>
                <a:lnTo>
                  <a:pt x="9631" y="0"/>
                </a:lnTo>
                <a:close/>
              </a:path>
            </a:pathLst>
          </a:custGeom>
          <a:ln w="25400">
            <a:solidFill>
              <a:schemeClr val="accent4">
                <a:satOff val="-45921"/>
                <a:lumOff val="16225"/>
              </a:schemeClr>
            </a:solidFill>
            <a:miter lim="400000"/>
          </a:ln>
        </p:spPr>
      </p:pic>
      <p:sp>
        <p:nvSpPr>
          <p:cNvPr id="256" name="Circle"/>
          <p:cNvSpPr/>
          <p:nvPr/>
        </p:nvSpPr>
        <p:spPr>
          <a:xfrm>
            <a:off x="5077721" y="3514562"/>
            <a:ext cx="378515" cy="378515"/>
          </a:xfrm>
          <a:prstGeom prst="ellipse">
            <a:avLst/>
          </a:prstGeom>
          <a:solidFill>
            <a:srgbClr val="F1A924"/>
          </a:solidFill>
          <a:ln w="12700">
            <a:miter lim="400000"/>
          </a:ln>
        </p:spPr>
        <p:txBody>
          <a:bodyPr lIns="45719" rIns="45719" anchor="ctr"/>
          <a:lstStyle/>
          <a:p>
            <a:pPr/>
          </a:p>
        </p:txBody>
      </p:sp>
      <p:sp>
        <p:nvSpPr>
          <p:cNvPr id="257" name="Common ancestor"/>
          <p:cNvSpPr txBox="1"/>
          <p:nvPr/>
        </p:nvSpPr>
        <p:spPr>
          <a:xfrm>
            <a:off x="3493406" y="3284833"/>
            <a:ext cx="1556753"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Common ancestor</a:t>
            </a:r>
          </a:p>
        </p:txBody>
      </p:sp>
      <p:sp>
        <p:nvSpPr>
          <p:cNvPr id="258" name="Outgroup"/>
          <p:cNvSpPr txBox="1"/>
          <p:nvPr/>
        </p:nvSpPr>
        <p:spPr>
          <a:xfrm>
            <a:off x="6479675" y="5425897"/>
            <a:ext cx="845467"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4">
                    <a:satOff val="-45921"/>
                    <a:lumOff val="16225"/>
                  </a:schemeClr>
                </a:solidFill>
              </a:defRPr>
            </a:lvl1pPr>
          </a:lstStyle>
          <a:p>
            <a:pPr/>
            <a:r>
              <a:t>Outgroup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 name="A_Novel_Representation_Of_The_Tree_Of_Life.png" descr="A_Novel_Representation_Of_The_Tree_Of_Life.png"/>
          <p:cNvPicPr>
            <a:picLocks noChangeAspect="1"/>
          </p:cNvPicPr>
          <p:nvPr/>
        </p:nvPicPr>
        <p:blipFill>
          <a:blip r:embed="rId3">
            <a:extLst/>
          </a:blip>
          <a:stretch>
            <a:fillRect/>
          </a:stretch>
        </p:blipFill>
        <p:spPr>
          <a:xfrm>
            <a:off x="3810542" y="283879"/>
            <a:ext cx="5350621" cy="6290242"/>
          </a:xfrm>
          <a:prstGeom prst="rect">
            <a:avLst/>
          </a:prstGeom>
          <a:ln w="12700">
            <a:miter lim="400000"/>
          </a:ln>
        </p:spPr>
      </p:pic>
      <p:sp>
        <p:nvSpPr>
          <p:cNvPr id="60" name="Shape 33"/>
          <p:cNvSpPr txBox="1"/>
          <p:nvPr>
            <p:ph type="body" sz="quarter" idx="1"/>
          </p:nvPr>
        </p:nvSpPr>
        <p:spPr>
          <a:xfrm>
            <a:off x="140308" y="586899"/>
            <a:ext cx="3718839" cy="2896948"/>
          </a:xfrm>
          <a:prstGeom prst="rect">
            <a:avLst/>
          </a:prstGeom>
        </p:spPr>
        <p:txBody>
          <a:bodyPr>
            <a:noAutofit/>
          </a:bodyPr>
          <a:lstStyle/>
          <a:p>
            <a:pPr marL="179508" indent="-177800">
              <a:spcBef>
                <a:spcPts val="0"/>
              </a:spcBef>
              <a:defRPr sz="2400">
                <a:solidFill>
                  <a:srgbClr val="084A61"/>
                </a:solidFill>
              </a:defRPr>
            </a:pPr>
            <a:r>
              <a:t>How to infer a phylogeny</a:t>
            </a:r>
          </a:p>
          <a:p>
            <a:pPr marL="179508" indent="-177800">
              <a:defRPr sz="2400">
                <a:solidFill>
                  <a:srgbClr val="084A61"/>
                </a:solidFill>
              </a:defRPr>
            </a:pPr>
            <a:r>
              <a:t>How to infer ancestral traits</a:t>
            </a:r>
          </a:p>
          <a:p>
            <a:pPr marL="179508" indent="-177800">
              <a:defRPr sz="2400">
                <a:solidFill>
                  <a:srgbClr val="084A61"/>
                </a:solidFill>
              </a:defRPr>
            </a:pPr>
            <a:r>
              <a:t>Why the deep past is difficult </a:t>
            </a:r>
          </a:p>
        </p:txBody>
      </p:sp>
      <p:sp>
        <p:nvSpPr>
          <p:cNvPr id="61" name="Shape 72"/>
          <p:cNvSpPr txBox="1"/>
          <p:nvPr/>
        </p:nvSpPr>
        <p:spPr>
          <a:xfrm>
            <a:off x="3556000" y="5720120"/>
            <a:ext cx="2870002" cy="68968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buClr>
                <a:srgbClr val="000000"/>
              </a:buClr>
              <a:buFont typeface="Arial"/>
              <a:defRPr sz="1500">
                <a:solidFill>
                  <a:srgbClr val="084A61"/>
                </a:solidFill>
              </a:defRPr>
            </a:pPr>
            <a:r>
              <a:t>“Banfield tree of life” Hug </a:t>
            </a:r>
            <a:r>
              <a:rPr i="1"/>
              <a:t>et al.</a:t>
            </a:r>
            <a:r>
              <a:t> (2016) </a:t>
            </a:r>
            <a:r>
              <a:rPr i="1"/>
              <a:t>Nature Microbiology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fig_phylo_mamBird_noChrono.pdf" descr="fig_phylo_mamBird_noChrono.pdf"/>
          <p:cNvPicPr>
            <a:picLocks noChangeAspect="1"/>
          </p:cNvPicPr>
          <p:nvPr/>
        </p:nvPicPr>
        <p:blipFill>
          <a:blip r:embed="rId2">
            <a:extLst/>
          </a:blip>
          <a:stretch>
            <a:fillRect/>
          </a:stretch>
        </p:blipFill>
        <p:spPr>
          <a:xfrm>
            <a:off x="3783678" y="1782589"/>
            <a:ext cx="4530259" cy="4530259"/>
          </a:xfrm>
          <a:prstGeom prst="rect">
            <a:avLst/>
          </a:prstGeom>
          <a:ln w="12700">
            <a:miter lim="400000"/>
          </a:ln>
        </p:spPr>
      </p:pic>
      <p:sp>
        <p:nvSpPr>
          <p:cNvPr id="261"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262"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263" name="Shape 46"/>
          <p:cNvSpPr txBox="1"/>
          <p:nvPr/>
        </p:nvSpPr>
        <p:spPr>
          <a:xfrm>
            <a:off x="457200" y="1986801"/>
            <a:ext cx="8229600" cy="14177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p:txBody>
      </p:sp>
      <p:grpSp>
        <p:nvGrpSpPr>
          <p:cNvPr id="270" name="Group"/>
          <p:cNvGrpSpPr/>
          <p:nvPr/>
        </p:nvGrpSpPr>
        <p:grpSpPr>
          <a:xfrm>
            <a:off x="1351530" y="2876511"/>
            <a:ext cx="1529420" cy="1775206"/>
            <a:chOff x="0" y="0"/>
            <a:chExt cx="1529419" cy="1775205"/>
          </a:xfrm>
        </p:grpSpPr>
        <p:pic>
          <p:nvPicPr>
            <p:cNvPr id="264" name="fig_phylo_mamBird.pdf" descr="fig_phylo_mamBird.pdf"/>
            <p:cNvPicPr>
              <a:picLocks noChangeAspect="1"/>
            </p:cNvPicPr>
            <p:nvPr/>
          </p:nvPicPr>
          <p:blipFill>
            <a:blip r:embed="rId3">
              <a:extLst/>
            </a:blip>
            <a:stretch>
              <a:fillRect/>
            </a:stretch>
          </p:blipFill>
          <p:spPr>
            <a:xfrm>
              <a:off x="0" y="142364"/>
              <a:ext cx="1529420" cy="1529420"/>
            </a:xfrm>
            <a:prstGeom prst="rect">
              <a:avLst/>
            </a:prstGeom>
            <a:ln w="12700" cap="flat">
              <a:noFill/>
              <a:miter lim="400000"/>
            </a:ln>
            <a:effectLst/>
          </p:spPr>
        </p:pic>
        <p:pic>
          <p:nvPicPr>
            <p:cNvPr id="265" name="Image" descr="Image"/>
            <p:cNvPicPr>
              <a:picLocks noChangeAspect="1"/>
            </p:cNvPicPr>
            <p:nvPr/>
          </p:nvPicPr>
          <p:blipFill>
            <a:blip r:embed="rId4">
              <a:extLst/>
            </a:blip>
            <a:srcRect l="6266" t="4331" r="22984" b="7315"/>
            <a:stretch>
              <a:fillRect/>
            </a:stretch>
          </p:blipFill>
          <p:spPr>
            <a:xfrm>
              <a:off x="1088935" y="457971"/>
              <a:ext cx="398967" cy="398975"/>
            </a:xfrm>
            <a:custGeom>
              <a:avLst/>
              <a:gdLst/>
              <a:ahLst/>
              <a:cxnLst>
                <a:cxn ang="0">
                  <a:pos x="wd2" y="hd2"/>
                </a:cxn>
                <a:cxn ang="5400000">
                  <a:pos x="wd2" y="hd2"/>
                </a:cxn>
                <a:cxn ang="10800000">
                  <a:pos x="wd2" y="hd2"/>
                </a:cxn>
                <a:cxn ang="16200000">
                  <a:pos x="wd2" y="hd2"/>
                </a:cxn>
              </a:cxnLst>
              <a:rect l="0" t="0" r="r" b="b"/>
              <a:pathLst>
                <a:path w="19680" h="20594" fill="norm" stroke="1" extrusionOk="0">
                  <a:moveTo>
                    <a:pt x="9830" y="0"/>
                  </a:moveTo>
                  <a:cubicBezTo>
                    <a:pt x="7313" y="0"/>
                    <a:pt x="4801" y="1000"/>
                    <a:pt x="2881" y="3011"/>
                  </a:cubicBezTo>
                  <a:cubicBezTo>
                    <a:pt x="-960" y="7035"/>
                    <a:pt x="-960" y="13554"/>
                    <a:pt x="2881" y="17577"/>
                  </a:cubicBezTo>
                  <a:cubicBezTo>
                    <a:pt x="6721" y="21600"/>
                    <a:pt x="12959" y="21600"/>
                    <a:pt x="16799" y="17577"/>
                  </a:cubicBezTo>
                  <a:cubicBezTo>
                    <a:pt x="20640" y="13554"/>
                    <a:pt x="20640" y="7035"/>
                    <a:pt x="16799" y="3011"/>
                  </a:cubicBezTo>
                  <a:cubicBezTo>
                    <a:pt x="14879" y="1000"/>
                    <a:pt x="12347" y="0"/>
                    <a:pt x="9830" y="0"/>
                  </a:cubicBezTo>
                  <a:close/>
                </a:path>
              </a:pathLst>
            </a:custGeom>
            <a:ln w="12700" cap="flat">
              <a:noFill/>
              <a:miter lim="400000"/>
            </a:ln>
            <a:effectLst/>
          </p:spPr>
        </p:pic>
        <p:pic>
          <p:nvPicPr>
            <p:cNvPr id="266" name="Image" descr="Image"/>
            <p:cNvPicPr>
              <a:picLocks noChangeAspect="1"/>
            </p:cNvPicPr>
            <p:nvPr/>
          </p:nvPicPr>
          <p:blipFill>
            <a:blip r:embed="rId5">
              <a:extLst/>
            </a:blip>
            <a:srcRect l="125" t="2020" r="50" b="19663"/>
            <a:stretch>
              <a:fillRect/>
            </a:stretch>
          </p:blipFill>
          <p:spPr>
            <a:xfrm>
              <a:off x="1089872" y="0"/>
              <a:ext cx="397376" cy="39891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2"/>
                    <a:pt x="2881" y="3012"/>
                  </a:cubicBezTo>
                  <a:cubicBezTo>
                    <a:pt x="-961" y="7032"/>
                    <a:pt x="-961" y="13561"/>
                    <a:pt x="2881" y="17580"/>
                  </a:cubicBezTo>
                  <a:cubicBezTo>
                    <a:pt x="6724" y="21600"/>
                    <a:pt x="12954" y="21600"/>
                    <a:pt x="16797" y="17580"/>
                  </a:cubicBezTo>
                  <a:cubicBezTo>
                    <a:pt x="20639" y="13561"/>
                    <a:pt x="20639" y="7032"/>
                    <a:pt x="16797" y="3012"/>
                  </a:cubicBezTo>
                  <a:cubicBezTo>
                    <a:pt x="14875" y="1002"/>
                    <a:pt x="12357" y="0"/>
                    <a:pt x="9839" y="0"/>
                  </a:cubicBezTo>
                  <a:close/>
                </a:path>
              </a:pathLst>
            </a:custGeom>
            <a:ln w="12700" cap="flat">
              <a:noFill/>
              <a:miter lim="400000"/>
            </a:ln>
            <a:effectLst/>
          </p:spPr>
        </p:pic>
        <p:pic>
          <p:nvPicPr>
            <p:cNvPr id="267" name="Image" descr="Image"/>
            <p:cNvPicPr>
              <a:picLocks noChangeAspect="1"/>
            </p:cNvPicPr>
            <p:nvPr/>
          </p:nvPicPr>
          <p:blipFill>
            <a:blip r:embed="rId6">
              <a:extLst/>
            </a:blip>
            <a:srcRect l="6257" t="0" r="269" b="22008"/>
            <a:stretch>
              <a:fillRect/>
            </a:stretch>
          </p:blipFill>
          <p:spPr>
            <a:xfrm>
              <a:off x="1089872" y="916408"/>
              <a:ext cx="397376" cy="396630"/>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426" y="0"/>
                  </a:moveTo>
                  <a:cubicBezTo>
                    <a:pt x="7048" y="104"/>
                    <a:pt x="4698" y="1082"/>
                    <a:pt x="2881" y="2987"/>
                  </a:cubicBezTo>
                  <a:cubicBezTo>
                    <a:pt x="-961" y="7017"/>
                    <a:pt x="-961" y="13540"/>
                    <a:pt x="2881" y="17570"/>
                  </a:cubicBezTo>
                  <a:cubicBezTo>
                    <a:pt x="6724" y="21600"/>
                    <a:pt x="12954" y="21600"/>
                    <a:pt x="16797" y="17570"/>
                  </a:cubicBezTo>
                  <a:cubicBezTo>
                    <a:pt x="20639" y="13540"/>
                    <a:pt x="20639" y="7017"/>
                    <a:pt x="16797" y="2987"/>
                  </a:cubicBezTo>
                  <a:cubicBezTo>
                    <a:pt x="14981" y="1083"/>
                    <a:pt x="12629" y="105"/>
                    <a:pt x="10252" y="0"/>
                  </a:cubicBezTo>
                  <a:lnTo>
                    <a:pt x="9426" y="0"/>
                  </a:lnTo>
                  <a:close/>
                </a:path>
              </a:pathLst>
            </a:custGeom>
            <a:ln w="12700" cap="flat">
              <a:noFill/>
              <a:miter lim="400000"/>
            </a:ln>
            <a:effectLst/>
          </p:spPr>
        </p:pic>
        <p:pic>
          <p:nvPicPr>
            <p:cNvPr id="268" name="Image" descr="Image"/>
            <p:cNvPicPr>
              <a:picLocks noChangeAspect="1"/>
            </p:cNvPicPr>
            <p:nvPr/>
          </p:nvPicPr>
          <p:blipFill>
            <a:blip r:embed="rId7">
              <a:extLst/>
            </a:blip>
            <a:srcRect l="11850" t="0" r="40966" b="5741"/>
            <a:stretch>
              <a:fillRect/>
            </a:stretch>
          </p:blipFill>
          <p:spPr>
            <a:xfrm>
              <a:off x="1088846" y="1376649"/>
              <a:ext cx="399011" cy="398557"/>
            </a:xfrm>
            <a:custGeom>
              <a:avLst/>
              <a:gdLst/>
              <a:ahLst/>
              <a:cxnLst>
                <a:cxn ang="0">
                  <a:pos x="wd2" y="hd2"/>
                </a:cxn>
                <a:cxn ang="5400000">
                  <a:pos x="wd2" y="hd2"/>
                </a:cxn>
                <a:cxn ang="10800000">
                  <a:pos x="wd2" y="hd2"/>
                </a:cxn>
                <a:cxn ang="16200000">
                  <a:pos x="wd2" y="hd2"/>
                </a:cxn>
              </a:cxnLst>
              <a:rect l="0" t="0" r="r" b="b"/>
              <a:pathLst>
                <a:path w="19679" h="20593" fill="norm" stroke="1" extrusionOk="0">
                  <a:moveTo>
                    <a:pt x="9634" y="0"/>
                  </a:moveTo>
                  <a:cubicBezTo>
                    <a:pt x="7190" y="56"/>
                    <a:pt x="4747" y="1038"/>
                    <a:pt x="2881" y="2994"/>
                  </a:cubicBezTo>
                  <a:cubicBezTo>
                    <a:pt x="-960" y="7021"/>
                    <a:pt x="-960" y="13546"/>
                    <a:pt x="2881" y="17573"/>
                  </a:cubicBezTo>
                  <a:cubicBezTo>
                    <a:pt x="6723" y="21600"/>
                    <a:pt x="12957" y="21600"/>
                    <a:pt x="16799" y="17573"/>
                  </a:cubicBezTo>
                  <a:cubicBezTo>
                    <a:pt x="20640" y="13546"/>
                    <a:pt x="20640" y="7021"/>
                    <a:pt x="16799" y="2994"/>
                  </a:cubicBezTo>
                  <a:cubicBezTo>
                    <a:pt x="14933" y="1038"/>
                    <a:pt x="12510" y="56"/>
                    <a:pt x="10065" y="0"/>
                  </a:cubicBezTo>
                  <a:lnTo>
                    <a:pt x="9634" y="0"/>
                  </a:lnTo>
                  <a:close/>
                </a:path>
              </a:pathLst>
            </a:custGeom>
            <a:ln w="25400" cap="flat">
              <a:solidFill>
                <a:schemeClr val="accent4">
                  <a:satOff val="-45921"/>
                  <a:lumOff val="16225"/>
                </a:schemeClr>
              </a:solidFill>
              <a:prstDash val="solid"/>
              <a:miter lim="400000"/>
            </a:ln>
            <a:effectLst/>
          </p:spPr>
        </p:pic>
        <p:sp>
          <p:nvSpPr>
            <p:cNvPr id="269" name="Circle"/>
            <p:cNvSpPr/>
            <p:nvPr/>
          </p:nvSpPr>
          <p:spPr>
            <a:xfrm>
              <a:off x="346832" y="727080"/>
              <a:ext cx="127787" cy="127787"/>
            </a:xfrm>
            <a:prstGeom prst="ellipse">
              <a:avLst/>
            </a:prstGeom>
            <a:solidFill>
              <a:srgbClr val="F1A924"/>
            </a:solidFill>
            <a:ln w="12700" cap="flat">
              <a:noFill/>
              <a:miter lim="400000"/>
            </a:ln>
            <a:effectLst/>
          </p:spPr>
          <p:txBody>
            <a:bodyPr wrap="square" lIns="45719" tIns="45719" rIns="45719" bIns="45719" numCol="1" anchor="ctr">
              <a:noAutofit/>
            </a:bodyPr>
            <a:lstStyle/>
            <a:p>
              <a:pPr/>
            </a:p>
          </p:txBody>
        </p:sp>
      </p:grpSp>
      <p:pic>
        <p:nvPicPr>
          <p:cNvPr id="271" name="Image" descr="Image"/>
          <p:cNvPicPr>
            <a:picLocks noChangeAspect="1"/>
          </p:cNvPicPr>
          <p:nvPr/>
        </p:nvPicPr>
        <p:blipFill>
          <a:blip r:embed="rId4">
            <a:extLst/>
          </a:blip>
          <a:srcRect l="6280" t="4331" r="23019" b="7269"/>
          <a:stretch>
            <a:fillRect/>
          </a:stretch>
        </p:blipFill>
        <p:spPr>
          <a:xfrm>
            <a:off x="6875811" y="2717442"/>
            <a:ext cx="1180962" cy="118240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3"/>
                  <a:pt x="2882" y="3014"/>
                </a:cubicBezTo>
                <a:cubicBezTo>
                  <a:pt x="-961" y="7035"/>
                  <a:pt x="-961" y="13558"/>
                  <a:pt x="2882" y="17579"/>
                </a:cubicBezTo>
                <a:cubicBezTo>
                  <a:pt x="6725" y="21600"/>
                  <a:pt x="12953" y="21600"/>
                  <a:pt x="16796" y="17579"/>
                </a:cubicBezTo>
                <a:cubicBezTo>
                  <a:pt x="20639" y="13558"/>
                  <a:pt x="20639" y="7035"/>
                  <a:pt x="16796" y="3014"/>
                </a:cubicBezTo>
                <a:cubicBezTo>
                  <a:pt x="14875" y="1003"/>
                  <a:pt x="12357" y="0"/>
                  <a:pt x="9839" y="0"/>
                </a:cubicBezTo>
                <a:close/>
              </a:path>
            </a:pathLst>
          </a:custGeom>
          <a:ln w="12700">
            <a:miter lim="400000"/>
          </a:ln>
        </p:spPr>
      </p:pic>
      <p:pic>
        <p:nvPicPr>
          <p:cNvPr id="272" name="Image" descr="Image"/>
          <p:cNvPicPr>
            <a:picLocks noChangeAspect="1"/>
          </p:cNvPicPr>
          <p:nvPr/>
        </p:nvPicPr>
        <p:blipFill>
          <a:blip r:embed="rId5">
            <a:extLst/>
          </a:blip>
          <a:srcRect l="77" t="2020" r="103" b="19701"/>
          <a:stretch>
            <a:fillRect/>
          </a:stretch>
        </p:blipFill>
        <p:spPr>
          <a:xfrm>
            <a:off x="7189200" y="1360894"/>
            <a:ext cx="1176995" cy="1181032"/>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42" y="0"/>
                </a:moveTo>
                <a:cubicBezTo>
                  <a:pt x="7324" y="0"/>
                  <a:pt x="4803" y="1007"/>
                  <a:pt x="2882" y="3017"/>
                </a:cubicBezTo>
                <a:cubicBezTo>
                  <a:pt x="-961" y="7039"/>
                  <a:pt x="-961" y="13557"/>
                  <a:pt x="2882" y="17578"/>
                </a:cubicBezTo>
                <a:cubicBezTo>
                  <a:pt x="6724" y="21600"/>
                  <a:pt x="12954" y="21600"/>
                  <a:pt x="16796" y="17578"/>
                </a:cubicBezTo>
                <a:cubicBezTo>
                  <a:pt x="20639" y="13557"/>
                  <a:pt x="20639" y="7039"/>
                  <a:pt x="16796" y="3017"/>
                </a:cubicBezTo>
                <a:cubicBezTo>
                  <a:pt x="14875" y="1007"/>
                  <a:pt x="12361" y="0"/>
                  <a:pt x="9842" y="0"/>
                </a:cubicBezTo>
                <a:close/>
              </a:path>
            </a:pathLst>
          </a:custGeom>
          <a:ln w="12700">
            <a:miter lim="400000"/>
          </a:ln>
        </p:spPr>
      </p:pic>
      <p:pic>
        <p:nvPicPr>
          <p:cNvPr id="273" name="Image" descr="Image"/>
          <p:cNvPicPr>
            <a:picLocks noChangeAspect="1"/>
          </p:cNvPicPr>
          <p:nvPr/>
        </p:nvPicPr>
        <p:blipFill>
          <a:blip r:embed="rId6">
            <a:extLst/>
          </a:blip>
          <a:srcRect l="6212" t="0" r="319" b="21997"/>
          <a:stretch>
            <a:fillRect/>
          </a:stretch>
        </p:blipFill>
        <p:spPr>
          <a:xfrm>
            <a:off x="7830884" y="4075366"/>
            <a:ext cx="1176995" cy="1175015"/>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358" y="0"/>
                </a:moveTo>
                <a:cubicBezTo>
                  <a:pt x="7004" y="122"/>
                  <a:pt x="4679" y="1091"/>
                  <a:pt x="2882" y="2977"/>
                </a:cubicBezTo>
                <a:cubicBezTo>
                  <a:pt x="-961" y="7008"/>
                  <a:pt x="-961" y="13538"/>
                  <a:pt x="2882" y="17569"/>
                </a:cubicBezTo>
                <a:cubicBezTo>
                  <a:pt x="6724" y="21600"/>
                  <a:pt x="12954" y="21600"/>
                  <a:pt x="16796" y="17569"/>
                </a:cubicBezTo>
                <a:cubicBezTo>
                  <a:pt x="20639" y="13538"/>
                  <a:pt x="20639" y="7008"/>
                  <a:pt x="16796" y="2977"/>
                </a:cubicBezTo>
                <a:cubicBezTo>
                  <a:pt x="14999" y="1091"/>
                  <a:pt x="12680" y="122"/>
                  <a:pt x="10327" y="0"/>
                </a:cubicBezTo>
                <a:lnTo>
                  <a:pt x="9358" y="0"/>
                </a:lnTo>
                <a:close/>
              </a:path>
            </a:pathLst>
          </a:custGeom>
          <a:ln w="12700">
            <a:miter lim="400000"/>
          </a:ln>
        </p:spPr>
      </p:pic>
      <p:pic>
        <p:nvPicPr>
          <p:cNvPr id="274" name="Image" descr="Image"/>
          <p:cNvPicPr>
            <a:picLocks noChangeAspect="1"/>
          </p:cNvPicPr>
          <p:nvPr/>
        </p:nvPicPr>
        <p:blipFill>
          <a:blip r:embed="rId7">
            <a:extLst/>
          </a:blip>
          <a:srcRect l="11859" t="0" r="40974" b="5692"/>
          <a:stretch>
            <a:fillRect/>
          </a:stretch>
        </p:blipFill>
        <p:spPr>
          <a:xfrm>
            <a:off x="5865839" y="5523566"/>
            <a:ext cx="1181488" cy="1181165"/>
          </a:xfrm>
          <a:custGeom>
            <a:avLst/>
            <a:gdLst/>
            <a:ahLst/>
            <a:cxnLst>
              <a:cxn ang="0">
                <a:pos x="wd2" y="hd2"/>
              </a:cxn>
              <a:cxn ang="5400000">
                <a:pos x="wd2" y="hd2"/>
              </a:cxn>
              <a:cxn ang="10800000">
                <a:pos x="wd2" y="hd2"/>
              </a:cxn>
              <a:cxn ang="16200000">
                <a:pos x="wd2" y="hd2"/>
              </a:cxn>
            </a:cxnLst>
            <a:rect l="0" t="0" r="r" b="b"/>
            <a:pathLst>
              <a:path w="19679" h="20594" fill="norm" stroke="1" extrusionOk="0">
                <a:moveTo>
                  <a:pt x="9631" y="0"/>
                </a:moveTo>
                <a:cubicBezTo>
                  <a:pt x="7184" y="55"/>
                  <a:pt x="4749" y="1040"/>
                  <a:pt x="2882" y="2996"/>
                </a:cubicBezTo>
                <a:cubicBezTo>
                  <a:pt x="-961" y="7021"/>
                  <a:pt x="-961" y="13550"/>
                  <a:pt x="2882" y="17575"/>
                </a:cubicBezTo>
                <a:cubicBezTo>
                  <a:pt x="6724" y="21600"/>
                  <a:pt x="12954" y="21600"/>
                  <a:pt x="16796" y="17575"/>
                </a:cubicBezTo>
                <a:cubicBezTo>
                  <a:pt x="20639" y="13550"/>
                  <a:pt x="20639" y="7021"/>
                  <a:pt x="16796" y="2996"/>
                </a:cubicBezTo>
                <a:cubicBezTo>
                  <a:pt x="14929" y="1040"/>
                  <a:pt x="12501" y="55"/>
                  <a:pt x="10054" y="0"/>
                </a:cubicBezTo>
                <a:lnTo>
                  <a:pt x="9631" y="0"/>
                </a:lnTo>
                <a:close/>
              </a:path>
            </a:pathLst>
          </a:custGeom>
          <a:ln w="25400">
            <a:solidFill>
              <a:schemeClr val="accent4">
                <a:satOff val="-45921"/>
                <a:lumOff val="16225"/>
              </a:schemeClr>
            </a:solidFill>
            <a:miter lim="400000"/>
          </a:ln>
        </p:spPr>
      </p:pic>
      <p:sp>
        <p:nvSpPr>
          <p:cNvPr id="275" name="Rate heterogeneity means mutations are not “clock-like”"/>
          <p:cNvSpPr txBox="1"/>
          <p:nvPr/>
        </p:nvSpPr>
        <p:spPr>
          <a:xfrm>
            <a:off x="3769938" y="2644083"/>
            <a:ext cx="2175368" cy="8840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lvl1pPr>
          </a:lstStyle>
          <a:p>
            <a:pPr/>
            <a:r>
              <a:t>Rate heterogeneity means mutations are not “clock-like”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7" name="A_Novel_Representation_Of_The_Tree_Of_Life.png" descr="A_Novel_Representation_Of_The_Tree_Of_Life.png"/>
          <p:cNvPicPr>
            <a:picLocks noChangeAspect="1"/>
          </p:cNvPicPr>
          <p:nvPr/>
        </p:nvPicPr>
        <p:blipFill>
          <a:blip r:embed="rId2">
            <a:extLst/>
          </a:blip>
          <a:stretch>
            <a:fillRect/>
          </a:stretch>
        </p:blipFill>
        <p:spPr>
          <a:xfrm>
            <a:off x="4433577" y="1523826"/>
            <a:ext cx="4255759" cy="5003112"/>
          </a:xfrm>
          <a:prstGeom prst="rect">
            <a:avLst/>
          </a:prstGeom>
          <a:ln w="12700">
            <a:miter lim="400000"/>
          </a:ln>
        </p:spPr>
      </p:pic>
      <p:sp>
        <p:nvSpPr>
          <p:cNvPr id="278"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279"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280" name="Shape 46"/>
          <p:cNvSpPr txBox="1"/>
          <p:nvPr/>
        </p:nvSpPr>
        <p:spPr>
          <a:xfrm>
            <a:off x="457200" y="1986801"/>
            <a:ext cx="8229600" cy="14177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p:txBody>
      </p:sp>
      <p:grpSp>
        <p:nvGrpSpPr>
          <p:cNvPr id="287" name="Group"/>
          <p:cNvGrpSpPr/>
          <p:nvPr/>
        </p:nvGrpSpPr>
        <p:grpSpPr>
          <a:xfrm>
            <a:off x="1351530" y="2876511"/>
            <a:ext cx="1529420" cy="1775206"/>
            <a:chOff x="0" y="0"/>
            <a:chExt cx="1529419" cy="1775205"/>
          </a:xfrm>
        </p:grpSpPr>
        <p:pic>
          <p:nvPicPr>
            <p:cNvPr id="281" name="fig_phylo_mamBird.pdf" descr="fig_phylo_mamBird.pdf"/>
            <p:cNvPicPr>
              <a:picLocks noChangeAspect="1"/>
            </p:cNvPicPr>
            <p:nvPr/>
          </p:nvPicPr>
          <p:blipFill>
            <a:blip r:embed="rId3">
              <a:extLst/>
            </a:blip>
            <a:stretch>
              <a:fillRect/>
            </a:stretch>
          </p:blipFill>
          <p:spPr>
            <a:xfrm>
              <a:off x="0" y="142364"/>
              <a:ext cx="1529420" cy="1529420"/>
            </a:xfrm>
            <a:prstGeom prst="rect">
              <a:avLst/>
            </a:prstGeom>
            <a:ln w="12700" cap="flat">
              <a:noFill/>
              <a:miter lim="400000"/>
            </a:ln>
            <a:effectLst/>
          </p:spPr>
        </p:pic>
        <p:pic>
          <p:nvPicPr>
            <p:cNvPr id="282" name="Image" descr="Image"/>
            <p:cNvPicPr>
              <a:picLocks noChangeAspect="1"/>
            </p:cNvPicPr>
            <p:nvPr/>
          </p:nvPicPr>
          <p:blipFill>
            <a:blip r:embed="rId4">
              <a:extLst/>
            </a:blip>
            <a:srcRect l="6266" t="4331" r="22984" b="7315"/>
            <a:stretch>
              <a:fillRect/>
            </a:stretch>
          </p:blipFill>
          <p:spPr>
            <a:xfrm>
              <a:off x="1088935" y="457971"/>
              <a:ext cx="398967" cy="398975"/>
            </a:xfrm>
            <a:custGeom>
              <a:avLst/>
              <a:gdLst/>
              <a:ahLst/>
              <a:cxnLst>
                <a:cxn ang="0">
                  <a:pos x="wd2" y="hd2"/>
                </a:cxn>
                <a:cxn ang="5400000">
                  <a:pos x="wd2" y="hd2"/>
                </a:cxn>
                <a:cxn ang="10800000">
                  <a:pos x="wd2" y="hd2"/>
                </a:cxn>
                <a:cxn ang="16200000">
                  <a:pos x="wd2" y="hd2"/>
                </a:cxn>
              </a:cxnLst>
              <a:rect l="0" t="0" r="r" b="b"/>
              <a:pathLst>
                <a:path w="19680" h="20594" fill="norm" stroke="1" extrusionOk="0">
                  <a:moveTo>
                    <a:pt x="9830" y="0"/>
                  </a:moveTo>
                  <a:cubicBezTo>
                    <a:pt x="7313" y="0"/>
                    <a:pt x="4801" y="1000"/>
                    <a:pt x="2881" y="3011"/>
                  </a:cubicBezTo>
                  <a:cubicBezTo>
                    <a:pt x="-960" y="7035"/>
                    <a:pt x="-960" y="13554"/>
                    <a:pt x="2881" y="17577"/>
                  </a:cubicBezTo>
                  <a:cubicBezTo>
                    <a:pt x="6721" y="21600"/>
                    <a:pt x="12959" y="21600"/>
                    <a:pt x="16799" y="17577"/>
                  </a:cubicBezTo>
                  <a:cubicBezTo>
                    <a:pt x="20640" y="13554"/>
                    <a:pt x="20640" y="7035"/>
                    <a:pt x="16799" y="3011"/>
                  </a:cubicBezTo>
                  <a:cubicBezTo>
                    <a:pt x="14879" y="1000"/>
                    <a:pt x="12347" y="0"/>
                    <a:pt x="9830" y="0"/>
                  </a:cubicBezTo>
                  <a:close/>
                </a:path>
              </a:pathLst>
            </a:custGeom>
            <a:ln w="12700" cap="flat">
              <a:noFill/>
              <a:miter lim="400000"/>
            </a:ln>
            <a:effectLst/>
          </p:spPr>
        </p:pic>
        <p:pic>
          <p:nvPicPr>
            <p:cNvPr id="283" name="Image" descr="Image"/>
            <p:cNvPicPr>
              <a:picLocks noChangeAspect="1"/>
            </p:cNvPicPr>
            <p:nvPr/>
          </p:nvPicPr>
          <p:blipFill>
            <a:blip r:embed="rId5">
              <a:extLst/>
            </a:blip>
            <a:srcRect l="125" t="2020" r="50" b="19663"/>
            <a:stretch>
              <a:fillRect/>
            </a:stretch>
          </p:blipFill>
          <p:spPr>
            <a:xfrm>
              <a:off x="1089872" y="0"/>
              <a:ext cx="397376" cy="39891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2"/>
                    <a:pt x="2881" y="3012"/>
                  </a:cubicBezTo>
                  <a:cubicBezTo>
                    <a:pt x="-961" y="7032"/>
                    <a:pt x="-961" y="13561"/>
                    <a:pt x="2881" y="17580"/>
                  </a:cubicBezTo>
                  <a:cubicBezTo>
                    <a:pt x="6724" y="21600"/>
                    <a:pt x="12954" y="21600"/>
                    <a:pt x="16797" y="17580"/>
                  </a:cubicBezTo>
                  <a:cubicBezTo>
                    <a:pt x="20639" y="13561"/>
                    <a:pt x="20639" y="7032"/>
                    <a:pt x="16797" y="3012"/>
                  </a:cubicBezTo>
                  <a:cubicBezTo>
                    <a:pt x="14875" y="1002"/>
                    <a:pt x="12357" y="0"/>
                    <a:pt x="9839" y="0"/>
                  </a:cubicBezTo>
                  <a:close/>
                </a:path>
              </a:pathLst>
            </a:custGeom>
            <a:ln w="12700" cap="flat">
              <a:noFill/>
              <a:miter lim="400000"/>
            </a:ln>
            <a:effectLst/>
          </p:spPr>
        </p:pic>
        <p:pic>
          <p:nvPicPr>
            <p:cNvPr id="284" name="Image" descr="Image"/>
            <p:cNvPicPr>
              <a:picLocks noChangeAspect="1"/>
            </p:cNvPicPr>
            <p:nvPr/>
          </p:nvPicPr>
          <p:blipFill>
            <a:blip r:embed="rId6">
              <a:extLst/>
            </a:blip>
            <a:srcRect l="6257" t="0" r="269" b="22008"/>
            <a:stretch>
              <a:fillRect/>
            </a:stretch>
          </p:blipFill>
          <p:spPr>
            <a:xfrm>
              <a:off x="1089872" y="916408"/>
              <a:ext cx="397376" cy="396630"/>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426" y="0"/>
                  </a:moveTo>
                  <a:cubicBezTo>
                    <a:pt x="7048" y="104"/>
                    <a:pt x="4698" y="1082"/>
                    <a:pt x="2881" y="2987"/>
                  </a:cubicBezTo>
                  <a:cubicBezTo>
                    <a:pt x="-961" y="7017"/>
                    <a:pt x="-961" y="13540"/>
                    <a:pt x="2881" y="17570"/>
                  </a:cubicBezTo>
                  <a:cubicBezTo>
                    <a:pt x="6724" y="21600"/>
                    <a:pt x="12954" y="21600"/>
                    <a:pt x="16797" y="17570"/>
                  </a:cubicBezTo>
                  <a:cubicBezTo>
                    <a:pt x="20639" y="13540"/>
                    <a:pt x="20639" y="7017"/>
                    <a:pt x="16797" y="2987"/>
                  </a:cubicBezTo>
                  <a:cubicBezTo>
                    <a:pt x="14981" y="1083"/>
                    <a:pt x="12629" y="105"/>
                    <a:pt x="10252" y="0"/>
                  </a:cubicBezTo>
                  <a:lnTo>
                    <a:pt x="9426" y="0"/>
                  </a:lnTo>
                  <a:close/>
                </a:path>
              </a:pathLst>
            </a:custGeom>
            <a:ln w="12700" cap="flat">
              <a:noFill/>
              <a:miter lim="400000"/>
            </a:ln>
            <a:effectLst/>
          </p:spPr>
        </p:pic>
        <p:pic>
          <p:nvPicPr>
            <p:cNvPr id="285" name="Image" descr="Image"/>
            <p:cNvPicPr>
              <a:picLocks noChangeAspect="1"/>
            </p:cNvPicPr>
            <p:nvPr/>
          </p:nvPicPr>
          <p:blipFill>
            <a:blip r:embed="rId7">
              <a:extLst/>
            </a:blip>
            <a:srcRect l="11850" t="0" r="40966" b="5741"/>
            <a:stretch>
              <a:fillRect/>
            </a:stretch>
          </p:blipFill>
          <p:spPr>
            <a:xfrm>
              <a:off x="1088846" y="1376649"/>
              <a:ext cx="399011" cy="398557"/>
            </a:xfrm>
            <a:custGeom>
              <a:avLst/>
              <a:gdLst/>
              <a:ahLst/>
              <a:cxnLst>
                <a:cxn ang="0">
                  <a:pos x="wd2" y="hd2"/>
                </a:cxn>
                <a:cxn ang="5400000">
                  <a:pos x="wd2" y="hd2"/>
                </a:cxn>
                <a:cxn ang="10800000">
                  <a:pos x="wd2" y="hd2"/>
                </a:cxn>
                <a:cxn ang="16200000">
                  <a:pos x="wd2" y="hd2"/>
                </a:cxn>
              </a:cxnLst>
              <a:rect l="0" t="0" r="r" b="b"/>
              <a:pathLst>
                <a:path w="19679" h="20593" fill="norm" stroke="1" extrusionOk="0">
                  <a:moveTo>
                    <a:pt x="9634" y="0"/>
                  </a:moveTo>
                  <a:cubicBezTo>
                    <a:pt x="7190" y="56"/>
                    <a:pt x="4747" y="1038"/>
                    <a:pt x="2881" y="2994"/>
                  </a:cubicBezTo>
                  <a:cubicBezTo>
                    <a:pt x="-960" y="7021"/>
                    <a:pt x="-960" y="13546"/>
                    <a:pt x="2881" y="17573"/>
                  </a:cubicBezTo>
                  <a:cubicBezTo>
                    <a:pt x="6723" y="21600"/>
                    <a:pt x="12957" y="21600"/>
                    <a:pt x="16799" y="17573"/>
                  </a:cubicBezTo>
                  <a:cubicBezTo>
                    <a:pt x="20640" y="13546"/>
                    <a:pt x="20640" y="7021"/>
                    <a:pt x="16799" y="2994"/>
                  </a:cubicBezTo>
                  <a:cubicBezTo>
                    <a:pt x="14933" y="1038"/>
                    <a:pt x="12510" y="56"/>
                    <a:pt x="10065" y="0"/>
                  </a:cubicBezTo>
                  <a:lnTo>
                    <a:pt x="9634" y="0"/>
                  </a:lnTo>
                  <a:close/>
                </a:path>
              </a:pathLst>
            </a:custGeom>
            <a:ln w="25400" cap="flat">
              <a:solidFill>
                <a:schemeClr val="accent4">
                  <a:satOff val="-45921"/>
                  <a:lumOff val="16225"/>
                </a:schemeClr>
              </a:solidFill>
              <a:prstDash val="solid"/>
              <a:miter lim="400000"/>
            </a:ln>
            <a:effectLst/>
          </p:spPr>
        </p:pic>
        <p:sp>
          <p:nvSpPr>
            <p:cNvPr id="286" name="Circle"/>
            <p:cNvSpPr/>
            <p:nvPr/>
          </p:nvSpPr>
          <p:spPr>
            <a:xfrm>
              <a:off x="346832" y="727080"/>
              <a:ext cx="127787" cy="127787"/>
            </a:xfrm>
            <a:prstGeom prst="ellipse">
              <a:avLst/>
            </a:prstGeom>
            <a:solidFill>
              <a:srgbClr val="F1A924"/>
            </a:solidFill>
            <a:ln w="12700" cap="flat">
              <a:noFill/>
              <a:miter lim="400000"/>
            </a:ln>
            <a:effectLst/>
          </p:spPr>
          <p:txBody>
            <a:bodyPr wrap="square" lIns="45719" tIns="45719" rIns="45719" bIns="45719" numCol="1" anchor="ctr">
              <a:noAutofit/>
            </a:bodyPr>
            <a:lstStyle/>
            <a:p>
              <a:pPr/>
            </a:p>
          </p:txBody>
        </p:sp>
      </p:grpSp>
      <p:sp>
        <p:nvSpPr>
          <p:cNvPr id="288" name="Shape 72"/>
          <p:cNvSpPr txBox="1"/>
          <p:nvPr/>
        </p:nvSpPr>
        <p:spPr>
          <a:xfrm>
            <a:off x="3556000" y="5720120"/>
            <a:ext cx="2870002" cy="68968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buClr>
                <a:srgbClr val="000000"/>
              </a:buClr>
              <a:buFont typeface="Arial"/>
              <a:defRPr sz="1500">
                <a:solidFill>
                  <a:srgbClr val="084A61"/>
                </a:solidFill>
              </a:defRPr>
            </a:pPr>
            <a:r>
              <a:t>“Banfield tree of life” Hug </a:t>
            </a:r>
            <a:r>
              <a:rPr i="1"/>
              <a:t>et al.</a:t>
            </a:r>
            <a:r>
              <a:t> (2016) </a:t>
            </a:r>
            <a:r>
              <a:rPr i="1"/>
              <a:t>Nature Microbiology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0" name="fig_phylo_mamBird_noChrono.pdf" descr="fig_phylo_mamBird_noChrono.pdf"/>
          <p:cNvPicPr>
            <a:picLocks noChangeAspect="1"/>
          </p:cNvPicPr>
          <p:nvPr/>
        </p:nvPicPr>
        <p:blipFill>
          <a:blip r:embed="rId2">
            <a:extLst/>
          </a:blip>
          <a:stretch>
            <a:fillRect/>
          </a:stretch>
        </p:blipFill>
        <p:spPr>
          <a:xfrm>
            <a:off x="3783678" y="1782589"/>
            <a:ext cx="4530259" cy="4530259"/>
          </a:xfrm>
          <a:prstGeom prst="rect">
            <a:avLst/>
          </a:prstGeom>
          <a:ln w="12700">
            <a:miter lim="400000"/>
          </a:ln>
        </p:spPr>
      </p:pic>
      <p:sp>
        <p:nvSpPr>
          <p:cNvPr id="291"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292"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293" name="Shape 46"/>
          <p:cNvSpPr txBox="1"/>
          <p:nvPr/>
        </p:nvSpPr>
        <p:spPr>
          <a:xfrm>
            <a:off x="457200" y="1986801"/>
            <a:ext cx="8229600" cy="14177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p:txBody>
      </p:sp>
      <p:grpSp>
        <p:nvGrpSpPr>
          <p:cNvPr id="300" name="Group"/>
          <p:cNvGrpSpPr/>
          <p:nvPr/>
        </p:nvGrpSpPr>
        <p:grpSpPr>
          <a:xfrm>
            <a:off x="1351530" y="2876511"/>
            <a:ext cx="1529420" cy="1775206"/>
            <a:chOff x="0" y="0"/>
            <a:chExt cx="1529419" cy="1775205"/>
          </a:xfrm>
        </p:grpSpPr>
        <p:pic>
          <p:nvPicPr>
            <p:cNvPr id="294" name="fig_phylo_mamBird.pdf" descr="fig_phylo_mamBird.pdf"/>
            <p:cNvPicPr>
              <a:picLocks noChangeAspect="1"/>
            </p:cNvPicPr>
            <p:nvPr/>
          </p:nvPicPr>
          <p:blipFill>
            <a:blip r:embed="rId3">
              <a:extLst/>
            </a:blip>
            <a:stretch>
              <a:fillRect/>
            </a:stretch>
          </p:blipFill>
          <p:spPr>
            <a:xfrm>
              <a:off x="0" y="142364"/>
              <a:ext cx="1529420" cy="1529420"/>
            </a:xfrm>
            <a:prstGeom prst="rect">
              <a:avLst/>
            </a:prstGeom>
            <a:ln w="12700" cap="flat">
              <a:noFill/>
              <a:miter lim="400000"/>
            </a:ln>
            <a:effectLst/>
          </p:spPr>
        </p:pic>
        <p:pic>
          <p:nvPicPr>
            <p:cNvPr id="295" name="Image" descr="Image"/>
            <p:cNvPicPr>
              <a:picLocks noChangeAspect="1"/>
            </p:cNvPicPr>
            <p:nvPr/>
          </p:nvPicPr>
          <p:blipFill>
            <a:blip r:embed="rId4">
              <a:extLst/>
            </a:blip>
            <a:srcRect l="6266" t="4331" r="22984" b="7315"/>
            <a:stretch>
              <a:fillRect/>
            </a:stretch>
          </p:blipFill>
          <p:spPr>
            <a:xfrm>
              <a:off x="1088935" y="457971"/>
              <a:ext cx="398967" cy="398975"/>
            </a:xfrm>
            <a:custGeom>
              <a:avLst/>
              <a:gdLst/>
              <a:ahLst/>
              <a:cxnLst>
                <a:cxn ang="0">
                  <a:pos x="wd2" y="hd2"/>
                </a:cxn>
                <a:cxn ang="5400000">
                  <a:pos x="wd2" y="hd2"/>
                </a:cxn>
                <a:cxn ang="10800000">
                  <a:pos x="wd2" y="hd2"/>
                </a:cxn>
                <a:cxn ang="16200000">
                  <a:pos x="wd2" y="hd2"/>
                </a:cxn>
              </a:cxnLst>
              <a:rect l="0" t="0" r="r" b="b"/>
              <a:pathLst>
                <a:path w="19680" h="20594" fill="norm" stroke="1" extrusionOk="0">
                  <a:moveTo>
                    <a:pt x="9830" y="0"/>
                  </a:moveTo>
                  <a:cubicBezTo>
                    <a:pt x="7313" y="0"/>
                    <a:pt x="4801" y="1000"/>
                    <a:pt x="2881" y="3011"/>
                  </a:cubicBezTo>
                  <a:cubicBezTo>
                    <a:pt x="-960" y="7035"/>
                    <a:pt x="-960" y="13554"/>
                    <a:pt x="2881" y="17577"/>
                  </a:cubicBezTo>
                  <a:cubicBezTo>
                    <a:pt x="6721" y="21600"/>
                    <a:pt x="12959" y="21600"/>
                    <a:pt x="16799" y="17577"/>
                  </a:cubicBezTo>
                  <a:cubicBezTo>
                    <a:pt x="20640" y="13554"/>
                    <a:pt x="20640" y="7035"/>
                    <a:pt x="16799" y="3011"/>
                  </a:cubicBezTo>
                  <a:cubicBezTo>
                    <a:pt x="14879" y="1000"/>
                    <a:pt x="12347" y="0"/>
                    <a:pt x="9830" y="0"/>
                  </a:cubicBezTo>
                  <a:close/>
                </a:path>
              </a:pathLst>
            </a:custGeom>
            <a:ln w="12700" cap="flat">
              <a:noFill/>
              <a:miter lim="400000"/>
            </a:ln>
            <a:effectLst/>
          </p:spPr>
        </p:pic>
        <p:pic>
          <p:nvPicPr>
            <p:cNvPr id="296" name="Image" descr="Image"/>
            <p:cNvPicPr>
              <a:picLocks noChangeAspect="1"/>
            </p:cNvPicPr>
            <p:nvPr/>
          </p:nvPicPr>
          <p:blipFill>
            <a:blip r:embed="rId5">
              <a:extLst/>
            </a:blip>
            <a:srcRect l="125" t="2020" r="50" b="19663"/>
            <a:stretch>
              <a:fillRect/>
            </a:stretch>
          </p:blipFill>
          <p:spPr>
            <a:xfrm>
              <a:off x="1089872" y="0"/>
              <a:ext cx="397376" cy="39891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2"/>
                    <a:pt x="2881" y="3012"/>
                  </a:cubicBezTo>
                  <a:cubicBezTo>
                    <a:pt x="-961" y="7032"/>
                    <a:pt x="-961" y="13561"/>
                    <a:pt x="2881" y="17580"/>
                  </a:cubicBezTo>
                  <a:cubicBezTo>
                    <a:pt x="6724" y="21600"/>
                    <a:pt x="12954" y="21600"/>
                    <a:pt x="16797" y="17580"/>
                  </a:cubicBezTo>
                  <a:cubicBezTo>
                    <a:pt x="20639" y="13561"/>
                    <a:pt x="20639" y="7032"/>
                    <a:pt x="16797" y="3012"/>
                  </a:cubicBezTo>
                  <a:cubicBezTo>
                    <a:pt x="14875" y="1002"/>
                    <a:pt x="12357" y="0"/>
                    <a:pt x="9839" y="0"/>
                  </a:cubicBezTo>
                  <a:close/>
                </a:path>
              </a:pathLst>
            </a:custGeom>
            <a:ln w="12700" cap="flat">
              <a:noFill/>
              <a:miter lim="400000"/>
            </a:ln>
            <a:effectLst/>
          </p:spPr>
        </p:pic>
        <p:pic>
          <p:nvPicPr>
            <p:cNvPr id="297" name="Image" descr="Image"/>
            <p:cNvPicPr>
              <a:picLocks noChangeAspect="1"/>
            </p:cNvPicPr>
            <p:nvPr/>
          </p:nvPicPr>
          <p:blipFill>
            <a:blip r:embed="rId6">
              <a:extLst/>
            </a:blip>
            <a:srcRect l="6257" t="0" r="269" b="22008"/>
            <a:stretch>
              <a:fillRect/>
            </a:stretch>
          </p:blipFill>
          <p:spPr>
            <a:xfrm>
              <a:off x="1089872" y="916408"/>
              <a:ext cx="397376" cy="396630"/>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426" y="0"/>
                  </a:moveTo>
                  <a:cubicBezTo>
                    <a:pt x="7048" y="104"/>
                    <a:pt x="4698" y="1082"/>
                    <a:pt x="2881" y="2987"/>
                  </a:cubicBezTo>
                  <a:cubicBezTo>
                    <a:pt x="-961" y="7017"/>
                    <a:pt x="-961" y="13540"/>
                    <a:pt x="2881" y="17570"/>
                  </a:cubicBezTo>
                  <a:cubicBezTo>
                    <a:pt x="6724" y="21600"/>
                    <a:pt x="12954" y="21600"/>
                    <a:pt x="16797" y="17570"/>
                  </a:cubicBezTo>
                  <a:cubicBezTo>
                    <a:pt x="20639" y="13540"/>
                    <a:pt x="20639" y="7017"/>
                    <a:pt x="16797" y="2987"/>
                  </a:cubicBezTo>
                  <a:cubicBezTo>
                    <a:pt x="14981" y="1083"/>
                    <a:pt x="12629" y="105"/>
                    <a:pt x="10252" y="0"/>
                  </a:cubicBezTo>
                  <a:lnTo>
                    <a:pt x="9426" y="0"/>
                  </a:lnTo>
                  <a:close/>
                </a:path>
              </a:pathLst>
            </a:custGeom>
            <a:ln w="12700" cap="flat">
              <a:noFill/>
              <a:miter lim="400000"/>
            </a:ln>
            <a:effectLst/>
          </p:spPr>
        </p:pic>
        <p:pic>
          <p:nvPicPr>
            <p:cNvPr id="298" name="Image" descr="Image"/>
            <p:cNvPicPr>
              <a:picLocks noChangeAspect="1"/>
            </p:cNvPicPr>
            <p:nvPr/>
          </p:nvPicPr>
          <p:blipFill>
            <a:blip r:embed="rId7">
              <a:extLst/>
            </a:blip>
            <a:srcRect l="11850" t="0" r="40966" b="5741"/>
            <a:stretch>
              <a:fillRect/>
            </a:stretch>
          </p:blipFill>
          <p:spPr>
            <a:xfrm>
              <a:off x="1088846" y="1376649"/>
              <a:ext cx="399011" cy="398557"/>
            </a:xfrm>
            <a:custGeom>
              <a:avLst/>
              <a:gdLst/>
              <a:ahLst/>
              <a:cxnLst>
                <a:cxn ang="0">
                  <a:pos x="wd2" y="hd2"/>
                </a:cxn>
                <a:cxn ang="5400000">
                  <a:pos x="wd2" y="hd2"/>
                </a:cxn>
                <a:cxn ang="10800000">
                  <a:pos x="wd2" y="hd2"/>
                </a:cxn>
                <a:cxn ang="16200000">
                  <a:pos x="wd2" y="hd2"/>
                </a:cxn>
              </a:cxnLst>
              <a:rect l="0" t="0" r="r" b="b"/>
              <a:pathLst>
                <a:path w="19679" h="20593" fill="norm" stroke="1" extrusionOk="0">
                  <a:moveTo>
                    <a:pt x="9634" y="0"/>
                  </a:moveTo>
                  <a:cubicBezTo>
                    <a:pt x="7190" y="56"/>
                    <a:pt x="4747" y="1038"/>
                    <a:pt x="2881" y="2994"/>
                  </a:cubicBezTo>
                  <a:cubicBezTo>
                    <a:pt x="-960" y="7021"/>
                    <a:pt x="-960" y="13546"/>
                    <a:pt x="2881" y="17573"/>
                  </a:cubicBezTo>
                  <a:cubicBezTo>
                    <a:pt x="6723" y="21600"/>
                    <a:pt x="12957" y="21600"/>
                    <a:pt x="16799" y="17573"/>
                  </a:cubicBezTo>
                  <a:cubicBezTo>
                    <a:pt x="20640" y="13546"/>
                    <a:pt x="20640" y="7021"/>
                    <a:pt x="16799" y="2994"/>
                  </a:cubicBezTo>
                  <a:cubicBezTo>
                    <a:pt x="14933" y="1038"/>
                    <a:pt x="12510" y="56"/>
                    <a:pt x="10065" y="0"/>
                  </a:cubicBezTo>
                  <a:lnTo>
                    <a:pt x="9634" y="0"/>
                  </a:lnTo>
                  <a:close/>
                </a:path>
              </a:pathLst>
            </a:custGeom>
            <a:ln w="25400" cap="flat">
              <a:solidFill>
                <a:schemeClr val="accent4">
                  <a:satOff val="-45921"/>
                  <a:lumOff val="16225"/>
                </a:schemeClr>
              </a:solidFill>
              <a:prstDash val="solid"/>
              <a:miter lim="400000"/>
            </a:ln>
            <a:effectLst/>
          </p:spPr>
        </p:pic>
        <p:sp>
          <p:nvSpPr>
            <p:cNvPr id="299" name="Circle"/>
            <p:cNvSpPr/>
            <p:nvPr/>
          </p:nvSpPr>
          <p:spPr>
            <a:xfrm>
              <a:off x="346832" y="727080"/>
              <a:ext cx="127787" cy="127787"/>
            </a:xfrm>
            <a:prstGeom prst="ellipse">
              <a:avLst/>
            </a:prstGeom>
            <a:solidFill>
              <a:srgbClr val="F1A924"/>
            </a:solidFill>
            <a:ln w="12700" cap="flat">
              <a:noFill/>
              <a:miter lim="400000"/>
            </a:ln>
            <a:effectLst/>
          </p:spPr>
          <p:txBody>
            <a:bodyPr wrap="square" lIns="45719" tIns="45719" rIns="45719" bIns="45719" numCol="1" anchor="ctr">
              <a:noAutofit/>
            </a:bodyPr>
            <a:lstStyle/>
            <a:p>
              <a:pPr/>
            </a:p>
          </p:txBody>
        </p:sp>
      </p:grpSp>
      <p:pic>
        <p:nvPicPr>
          <p:cNvPr id="301" name="Image" descr="Image"/>
          <p:cNvPicPr>
            <a:picLocks noChangeAspect="1"/>
          </p:cNvPicPr>
          <p:nvPr/>
        </p:nvPicPr>
        <p:blipFill>
          <a:blip r:embed="rId4">
            <a:extLst/>
          </a:blip>
          <a:srcRect l="6280" t="4331" r="23019" b="7269"/>
          <a:stretch>
            <a:fillRect/>
          </a:stretch>
        </p:blipFill>
        <p:spPr>
          <a:xfrm>
            <a:off x="6875811" y="2717442"/>
            <a:ext cx="1180962" cy="118240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3"/>
                  <a:pt x="2882" y="3014"/>
                </a:cubicBezTo>
                <a:cubicBezTo>
                  <a:pt x="-961" y="7035"/>
                  <a:pt x="-961" y="13558"/>
                  <a:pt x="2882" y="17579"/>
                </a:cubicBezTo>
                <a:cubicBezTo>
                  <a:pt x="6725" y="21600"/>
                  <a:pt x="12953" y="21600"/>
                  <a:pt x="16796" y="17579"/>
                </a:cubicBezTo>
                <a:cubicBezTo>
                  <a:pt x="20639" y="13558"/>
                  <a:pt x="20639" y="7035"/>
                  <a:pt x="16796" y="3014"/>
                </a:cubicBezTo>
                <a:cubicBezTo>
                  <a:pt x="14875" y="1003"/>
                  <a:pt x="12357" y="0"/>
                  <a:pt x="9839" y="0"/>
                </a:cubicBezTo>
                <a:close/>
              </a:path>
            </a:pathLst>
          </a:custGeom>
          <a:ln w="12700">
            <a:miter lim="400000"/>
          </a:ln>
        </p:spPr>
      </p:pic>
      <p:pic>
        <p:nvPicPr>
          <p:cNvPr id="302" name="Image" descr="Image"/>
          <p:cNvPicPr>
            <a:picLocks noChangeAspect="1"/>
          </p:cNvPicPr>
          <p:nvPr/>
        </p:nvPicPr>
        <p:blipFill>
          <a:blip r:embed="rId5">
            <a:extLst/>
          </a:blip>
          <a:srcRect l="77" t="2020" r="103" b="19701"/>
          <a:stretch>
            <a:fillRect/>
          </a:stretch>
        </p:blipFill>
        <p:spPr>
          <a:xfrm>
            <a:off x="7189200" y="1360894"/>
            <a:ext cx="1176995" cy="1181032"/>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42" y="0"/>
                </a:moveTo>
                <a:cubicBezTo>
                  <a:pt x="7324" y="0"/>
                  <a:pt x="4803" y="1007"/>
                  <a:pt x="2882" y="3017"/>
                </a:cubicBezTo>
                <a:cubicBezTo>
                  <a:pt x="-961" y="7039"/>
                  <a:pt x="-961" y="13557"/>
                  <a:pt x="2882" y="17578"/>
                </a:cubicBezTo>
                <a:cubicBezTo>
                  <a:pt x="6724" y="21600"/>
                  <a:pt x="12954" y="21600"/>
                  <a:pt x="16796" y="17578"/>
                </a:cubicBezTo>
                <a:cubicBezTo>
                  <a:pt x="20639" y="13557"/>
                  <a:pt x="20639" y="7039"/>
                  <a:pt x="16796" y="3017"/>
                </a:cubicBezTo>
                <a:cubicBezTo>
                  <a:pt x="14875" y="1007"/>
                  <a:pt x="12361" y="0"/>
                  <a:pt x="9842" y="0"/>
                </a:cubicBezTo>
                <a:close/>
              </a:path>
            </a:pathLst>
          </a:custGeom>
          <a:ln w="12700">
            <a:miter lim="400000"/>
          </a:ln>
        </p:spPr>
      </p:pic>
      <p:pic>
        <p:nvPicPr>
          <p:cNvPr id="303" name="Image" descr="Image"/>
          <p:cNvPicPr>
            <a:picLocks noChangeAspect="1"/>
          </p:cNvPicPr>
          <p:nvPr/>
        </p:nvPicPr>
        <p:blipFill>
          <a:blip r:embed="rId6">
            <a:extLst/>
          </a:blip>
          <a:srcRect l="6212" t="0" r="319" b="21997"/>
          <a:stretch>
            <a:fillRect/>
          </a:stretch>
        </p:blipFill>
        <p:spPr>
          <a:xfrm>
            <a:off x="7830884" y="4075366"/>
            <a:ext cx="1176995" cy="1175015"/>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358" y="0"/>
                </a:moveTo>
                <a:cubicBezTo>
                  <a:pt x="7004" y="122"/>
                  <a:pt x="4679" y="1091"/>
                  <a:pt x="2882" y="2977"/>
                </a:cubicBezTo>
                <a:cubicBezTo>
                  <a:pt x="-961" y="7008"/>
                  <a:pt x="-961" y="13538"/>
                  <a:pt x="2882" y="17569"/>
                </a:cubicBezTo>
                <a:cubicBezTo>
                  <a:pt x="6724" y="21600"/>
                  <a:pt x="12954" y="21600"/>
                  <a:pt x="16796" y="17569"/>
                </a:cubicBezTo>
                <a:cubicBezTo>
                  <a:pt x="20639" y="13538"/>
                  <a:pt x="20639" y="7008"/>
                  <a:pt x="16796" y="2977"/>
                </a:cubicBezTo>
                <a:cubicBezTo>
                  <a:pt x="14999" y="1091"/>
                  <a:pt x="12680" y="122"/>
                  <a:pt x="10327" y="0"/>
                </a:cubicBezTo>
                <a:lnTo>
                  <a:pt x="9358" y="0"/>
                </a:lnTo>
                <a:close/>
              </a:path>
            </a:pathLst>
          </a:custGeom>
          <a:ln w="12700">
            <a:miter lim="400000"/>
          </a:ln>
        </p:spPr>
      </p:pic>
      <p:pic>
        <p:nvPicPr>
          <p:cNvPr id="304" name="Image" descr="Image"/>
          <p:cNvPicPr>
            <a:picLocks noChangeAspect="1"/>
          </p:cNvPicPr>
          <p:nvPr/>
        </p:nvPicPr>
        <p:blipFill>
          <a:blip r:embed="rId7">
            <a:extLst/>
          </a:blip>
          <a:srcRect l="11859" t="0" r="40974" b="5692"/>
          <a:stretch>
            <a:fillRect/>
          </a:stretch>
        </p:blipFill>
        <p:spPr>
          <a:xfrm>
            <a:off x="5865839" y="5523566"/>
            <a:ext cx="1181488" cy="1181165"/>
          </a:xfrm>
          <a:custGeom>
            <a:avLst/>
            <a:gdLst/>
            <a:ahLst/>
            <a:cxnLst>
              <a:cxn ang="0">
                <a:pos x="wd2" y="hd2"/>
              </a:cxn>
              <a:cxn ang="5400000">
                <a:pos x="wd2" y="hd2"/>
              </a:cxn>
              <a:cxn ang="10800000">
                <a:pos x="wd2" y="hd2"/>
              </a:cxn>
              <a:cxn ang="16200000">
                <a:pos x="wd2" y="hd2"/>
              </a:cxn>
            </a:cxnLst>
            <a:rect l="0" t="0" r="r" b="b"/>
            <a:pathLst>
              <a:path w="19679" h="20594" fill="norm" stroke="1" extrusionOk="0">
                <a:moveTo>
                  <a:pt x="9631" y="0"/>
                </a:moveTo>
                <a:cubicBezTo>
                  <a:pt x="7184" y="55"/>
                  <a:pt x="4749" y="1040"/>
                  <a:pt x="2882" y="2996"/>
                </a:cubicBezTo>
                <a:cubicBezTo>
                  <a:pt x="-961" y="7021"/>
                  <a:pt x="-961" y="13550"/>
                  <a:pt x="2882" y="17575"/>
                </a:cubicBezTo>
                <a:cubicBezTo>
                  <a:pt x="6724" y="21600"/>
                  <a:pt x="12954" y="21600"/>
                  <a:pt x="16796" y="17575"/>
                </a:cubicBezTo>
                <a:cubicBezTo>
                  <a:pt x="20639" y="13550"/>
                  <a:pt x="20639" y="7021"/>
                  <a:pt x="16796" y="2996"/>
                </a:cubicBezTo>
                <a:cubicBezTo>
                  <a:pt x="14929" y="1040"/>
                  <a:pt x="12501" y="55"/>
                  <a:pt x="10054" y="0"/>
                </a:cubicBezTo>
                <a:lnTo>
                  <a:pt x="9631" y="0"/>
                </a:lnTo>
                <a:close/>
              </a:path>
            </a:pathLst>
          </a:custGeom>
          <a:ln w="25400">
            <a:solidFill>
              <a:schemeClr val="accent4">
                <a:satOff val="-45921"/>
                <a:lumOff val="16225"/>
              </a:schemeClr>
            </a:solidFill>
            <a:miter lim="400000"/>
          </a:ln>
        </p:spPr>
      </p:pic>
      <p:sp>
        <p:nvSpPr>
          <p:cNvPr id="305" name="Rate heterogeneity means mutations are not “clock-like”"/>
          <p:cNvSpPr txBox="1"/>
          <p:nvPr/>
        </p:nvSpPr>
        <p:spPr>
          <a:xfrm>
            <a:off x="3769938" y="2644083"/>
            <a:ext cx="2175368" cy="8840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lvl1pPr>
          </a:lstStyle>
          <a:p>
            <a:pPr/>
            <a:r>
              <a:t>Rate heterogeneity means mutations are not “clock-like”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09" name="Group"/>
          <p:cNvGrpSpPr/>
          <p:nvPr/>
        </p:nvGrpSpPr>
        <p:grpSpPr>
          <a:xfrm>
            <a:off x="3231938" y="1584615"/>
            <a:ext cx="4793563" cy="5226316"/>
            <a:chOff x="0" y="0"/>
            <a:chExt cx="4793562" cy="5226314"/>
          </a:xfrm>
        </p:grpSpPr>
        <p:pic>
          <p:nvPicPr>
            <p:cNvPr id="307" name="fig_phylo_mamBird_chrono.pdf" descr="fig_phylo_mamBird_chrono.pdf"/>
            <p:cNvPicPr>
              <a:picLocks noChangeAspect="1"/>
            </p:cNvPicPr>
            <p:nvPr/>
          </p:nvPicPr>
          <p:blipFill>
            <a:blip r:embed="rId2">
              <a:extLst/>
            </a:blip>
            <a:srcRect l="0" t="0" r="0" b="32659"/>
            <a:stretch>
              <a:fillRect/>
            </a:stretch>
          </p:blipFill>
          <p:spPr>
            <a:xfrm>
              <a:off x="0" y="0"/>
              <a:ext cx="4793563" cy="4035022"/>
            </a:xfrm>
            <a:prstGeom prst="rect">
              <a:avLst/>
            </a:prstGeom>
            <a:ln w="12700" cap="flat">
              <a:noFill/>
              <a:miter lim="400000"/>
            </a:ln>
            <a:effectLst/>
          </p:spPr>
        </p:pic>
        <p:pic>
          <p:nvPicPr>
            <p:cNvPr id="308" name="fig_phylo_mamBird_chrono.pdf" descr="fig_phylo_mamBird_chrono.pdf"/>
            <p:cNvPicPr>
              <a:picLocks noChangeAspect="1"/>
            </p:cNvPicPr>
            <p:nvPr/>
          </p:nvPicPr>
          <p:blipFill>
            <a:blip r:embed="rId2">
              <a:extLst/>
            </a:blip>
            <a:srcRect l="0" t="77546" r="0" b="0"/>
            <a:stretch>
              <a:fillRect/>
            </a:stretch>
          </p:blipFill>
          <p:spPr>
            <a:xfrm>
              <a:off x="0" y="3880888"/>
              <a:ext cx="4793563" cy="1345427"/>
            </a:xfrm>
            <a:prstGeom prst="rect">
              <a:avLst/>
            </a:prstGeom>
            <a:ln w="12700" cap="flat">
              <a:noFill/>
              <a:miter lim="400000"/>
            </a:ln>
            <a:effectLst/>
          </p:spPr>
        </p:pic>
      </p:grpSp>
      <p:sp>
        <p:nvSpPr>
          <p:cNvPr id="310"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311"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pic>
        <p:nvPicPr>
          <p:cNvPr id="312" name="Image" descr="Image"/>
          <p:cNvPicPr>
            <a:picLocks noChangeAspect="1"/>
          </p:cNvPicPr>
          <p:nvPr/>
        </p:nvPicPr>
        <p:blipFill>
          <a:blip r:embed="rId3">
            <a:extLst/>
          </a:blip>
          <a:srcRect l="6280" t="4331" r="23019" b="7269"/>
          <a:stretch>
            <a:fillRect/>
          </a:stretch>
        </p:blipFill>
        <p:spPr>
          <a:xfrm>
            <a:off x="7866647" y="2393192"/>
            <a:ext cx="1180962" cy="118240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3"/>
                  <a:pt x="2882" y="3014"/>
                </a:cubicBezTo>
                <a:cubicBezTo>
                  <a:pt x="-961" y="7035"/>
                  <a:pt x="-961" y="13558"/>
                  <a:pt x="2882" y="17579"/>
                </a:cubicBezTo>
                <a:cubicBezTo>
                  <a:pt x="6725" y="21600"/>
                  <a:pt x="12953" y="21600"/>
                  <a:pt x="16796" y="17579"/>
                </a:cubicBezTo>
                <a:cubicBezTo>
                  <a:pt x="20639" y="13558"/>
                  <a:pt x="20639" y="7035"/>
                  <a:pt x="16796" y="3014"/>
                </a:cubicBezTo>
                <a:cubicBezTo>
                  <a:pt x="14875" y="1003"/>
                  <a:pt x="12357" y="0"/>
                  <a:pt x="9839" y="0"/>
                </a:cubicBezTo>
                <a:close/>
              </a:path>
            </a:pathLst>
          </a:custGeom>
          <a:ln w="12700">
            <a:miter lim="400000"/>
          </a:ln>
        </p:spPr>
      </p:pic>
      <p:pic>
        <p:nvPicPr>
          <p:cNvPr id="313" name="Image" descr="Image"/>
          <p:cNvPicPr>
            <a:picLocks noChangeAspect="1"/>
          </p:cNvPicPr>
          <p:nvPr/>
        </p:nvPicPr>
        <p:blipFill>
          <a:blip r:embed="rId4">
            <a:extLst/>
          </a:blip>
          <a:srcRect l="77" t="2020" r="103" b="19701"/>
          <a:stretch>
            <a:fillRect/>
          </a:stretch>
        </p:blipFill>
        <p:spPr>
          <a:xfrm>
            <a:off x="7868630" y="1187033"/>
            <a:ext cx="1176995" cy="1181032"/>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42" y="0"/>
                </a:moveTo>
                <a:cubicBezTo>
                  <a:pt x="7324" y="0"/>
                  <a:pt x="4803" y="1007"/>
                  <a:pt x="2882" y="3017"/>
                </a:cubicBezTo>
                <a:cubicBezTo>
                  <a:pt x="-961" y="7039"/>
                  <a:pt x="-961" y="13557"/>
                  <a:pt x="2882" y="17578"/>
                </a:cubicBezTo>
                <a:cubicBezTo>
                  <a:pt x="6724" y="21600"/>
                  <a:pt x="12954" y="21600"/>
                  <a:pt x="16796" y="17578"/>
                </a:cubicBezTo>
                <a:cubicBezTo>
                  <a:pt x="20639" y="13557"/>
                  <a:pt x="20639" y="7039"/>
                  <a:pt x="16796" y="3017"/>
                </a:cubicBezTo>
                <a:cubicBezTo>
                  <a:pt x="14875" y="1007"/>
                  <a:pt x="12361" y="0"/>
                  <a:pt x="9842" y="0"/>
                </a:cubicBezTo>
                <a:close/>
              </a:path>
            </a:pathLst>
          </a:custGeom>
          <a:ln w="12700">
            <a:miter lim="400000"/>
          </a:ln>
        </p:spPr>
      </p:pic>
      <p:pic>
        <p:nvPicPr>
          <p:cNvPr id="314" name="Image" descr="Image"/>
          <p:cNvPicPr>
            <a:picLocks noChangeAspect="1"/>
          </p:cNvPicPr>
          <p:nvPr/>
        </p:nvPicPr>
        <p:blipFill>
          <a:blip r:embed="rId5">
            <a:extLst/>
          </a:blip>
          <a:srcRect l="6212" t="0" r="319" b="21997"/>
          <a:stretch>
            <a:fillRect/>
          </a:stretch>
        </p:blipFill>
        <p:spPr>
          <a:xfrm>
            <a:off x="7868631" y="3610268"/>
            <a:ext cx="1176994" cy="1175015"/>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358" y="0"/>
                </a:moveTo>
                <a:cubicBezTo>
                  <a:pt x="7004" y="122"/>
                  <a:pt x="4679" y="1091"/>
                  <a:pt x="2882" y="2977"/>
                </a:cubicBezTo>
                <a:cubicBezTo>
                  <a:pt x="-961" y="7008"/>
                  <a:pt x="-961" y="13538"/>
                  <a:pt x="2882" y="17569"/>
                </a:cubicBezTo>
                <a:cubicBezTo>
                  <a:pt x="6724" y="21600"/>
                  <a:pt x="12954" y="21600"/>
                  <a:pt x="16796" y="17569"/>
                </a:cubicBezTo>
                <a:cubicBezTo>
                  <a:pt x="20639" y="13538"/>
                  <a:pt x="20639" y="7008"/>
                  <a:pt x="16796" y="2977"/>
                </a:cubicBezTo>
                <a:cubicBezTo>
                  <a:pt x="14999" y="1091"/>
                  <a:pt x="12680" y="122"/>
                  <a:pt x="10327" y="0"/>
                </a:cubicBezTo>
                <a:lnTo>
                  <a:pt x="9358" y="0"/>
                </a:lnTo>
                <a:close/>
              </a:path>
            </a:pathLst>
          </a:custGeom>
          <a:ln w="12700">
            <a:miter lim="400000"/>
          </a:ln>
        </p:spPr>
      </p:pic>
      <p:pic>
        <p:nvPicPr>
          <p:cNvPr id="315" name="Image" descr="Image"/>
          <p:cNvPicPr>
            <a:picLocks noChangeAspect="1"/>
          </p:cNvPicPr>
          <p:nvPr/>
        </p:nvPicPr>
        <p:blipFill>
          <a:blip r:embed="rId6">
            <a:extLst/>
          </a:blip>
          <a:srcRect l="11859" t="0" r="40974" b="5692"/>
          <a:stretch>
            <a:fillRect/>
          </a:stretch>
        </p:blipFill>
        <p:spPr>
          <a:xfrm>
            <a:off x="7866384" y="4806390"/>
            <a:ext cx="1181487" cy="1181165"/>
          </a:xfrm>
          <a:custGeom>
            <a:avLst/>
            <a:gdLst/>
            <a:ahLst/>
            <a:cxnLst>
              <a:cxn ang="0">
                <a:pos x="wd2" y="hd2"/>
              </a:cxn>
              <a:cxn ang="5400000">
                <a:pos x="wd2" y="hd2"/>
              </a:cxn>
              <a:cxn ang="10800000">
                <a:pos x="wd2" y="hd2"/>
              </a:cxn>
              <a:cxn ang="16200000">
                <a:pos x="wd2" y="hd2"/>
              </a:cxn>
            </a:cxnLst>
            <a:rect l="0" t="0" r="r" b="b"/>
            <a:pathLst>
              <a:path w="19679" h="20594" fill="norm" stroke="1" extrusionOk="0">
                <a:moveTo>
                  <a:pt x="9631" y="0"/>
                </a:moveTo>
                <a:cubicBezTo>
                  <a:pt x="7184" y="55"/>
                  <a:pt x="4749" y="1040"/>
                  <a:pt x="2882" y="2996"/>
                </a:cubicBezTo>
                <a:cubicBezTo>
                  <a:pt x="-961" y="7021"/>
                  <a:pt x="-961" y="13550"/>
                  <a:pt x="2882" y="17575"/>
                </a:cubicBezTo>
                <a:cubicBezTo>
                  <a:pt x="6724" y="21600"/>
                  <a:pt x="12954" y="21600"/>
                  <a:pt x="16796" y="17575"/>
                </a:cubicBezTo>
                <a:cubicBezTo>
                  <a:pt x="20639" y="13550"/>
                  <a:pt x="20639" y="7021"/>
                  <a:pt x="16796" y="2996"/>
                </a:cubicBezTo>
                <a:cubicBezTo>
                  <a:pt x="14929" y="1040"/>
                  <a:pt x="12501" y="55"/>
                  <a:pt x="10054" y="0"/>
                </a:cubicBezTo>
                <a:lnTo>
                  <a:pt x="9631" y="0"/>
                </a:lnTo>
                <a:close/>
              </a:path>
            </a:pathLst>
          </a:custGeom>
          <a:ln w="25400">
            <a:solidFill>
              <a:schemeClr val="accent4">
                <a:satOff val="-45921"/>
                <a:lumOff val="16225"/>
              </a:schemeClr>
            </a:solidFill>
            <a:miter lim="400000"/>
          </a:ln>
        </p:spPr>
      </p:pic>
      <p:sp>
        <p:nvSpPr>
          <p:cNvPr id="316" name="We must calibrate phylogenies with independent data, e.g. the fossil record, known mutation rates for specific groups"/>
          <p:cNvSpPr txBox="1"/>
          <p:nvPr/>
        </p:nvSpPr>
        <p:spPr>
          <a:xfrm>
            <a:off x="3826557" y="3521681"/>
            <a:ext cx="2346774" cy="16841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lvl1pPr>
          </a:lstStyle>
          <a:p>
            <a:pPr/>
            <a:r>
              <a:t>We must calibrate phylogenies with independent data, e.g. the fossil record, known mutation rates for specific groups</a:t>
            </a:r>
          </a:p>
        </p:txBody>
      </p:sp>
      <p:sp>
        <p:nvSpPr>
          <p:cNvPr id="317" name="Shape 46"/>
          <p:cNvSpPr txBox="1"/>
          <p:nvPr/>
        </p:nvSpPr>
        <p:spPr>
          <a:xfrm>
            <a:off x="457200" y="1986801"/>
            <a:ext cx="8229600" cy="14177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a:p>
            <a:pPr lvl="1" marL="621631" indent="-240631">
              <a:buSzPct val="100000"/>
              <a:buChar char="•"/>
              <a:defRPr sz="2400">
                <a:solidFill>
                  <a:srgbClr val="1E495F"/>
                </a:solidFill>
              </a:defRPr>
            </a:pPr>
            <a:r>
              <a:t>Time calibration</a:t>
            </a:r>
          </a:p>
        </p:txBody>
      </p:sp>
      <p:grpSp>
        <p:nvGrpSpPr>
          <p:cNvPr id="324" name="Group"/>
          <p:cNvGrpSpPr/>
          <p:nvPr/>
        </p:nvGrpSpPr>
        <p:grpSpPr>
          <a:xfrm>
            <a:off x="1351530" y="2876511"/>
            <a:ext cx="1529420" cy="1775206"/>
            <a:chOff x="0" y="0"/>
            <a:chExt cx="1529419" cy="1775205"/>
          </a:xfrm>
        </p:grpSpPr>
        <p:pic>
          <p:nvPicPr>
            <p:cNvPr id="318" name="fig_phylo_mamBird.pdf" descr="fig_phylo_mamBird.pdf"/>
            <p:cNvPicPr>
              <a:picLocks noChangeAspect="1"/>
            </p:cNvPicPr>
            <p:nvPr/>
          </p:nvPicPr>
          <p:blipFill>
            <a:blip r:embed="rId7">
              <a:extLst/>
            </a:blip>
            <a:stretch>
              <a:fillRect/>
            </a:stretch>
          </p:blipFill>
          <p:spPr>
            <a:xfrm>
              <a:off x="0" y="142364"/>
              <a:ext cx="1529420" cy="1529420"/>
            </a:xfrm>
            <a:prstGeom prst="rect">
              <a:avLst/>
            </a:prstGeom>
            <a:ln w="12700" cap="flat">
              <a:noFill/>
              <a:miter lim="400000"/>
            </a:ln>
            <a:effectLst/>
          </p:spPr>
        </p:pic>
        <p:pic>
          <p:nvPicPr>
            <p:cNvPr id="319" name="Image" descr="Image"/>
            <p:cNvPicPr>
              <a:picLocks noChangeAspect="1"/>
            </p:cNvPicPr>
            <p:nvPr/>
          </p:nvPicPr>
          <p:blipFill>
            <a:blip r:embed="rId3">
              <a:extLst/>
            </a:blip>
            <a:srcRect l="6266" t="4331" r="22984" b="7315"/>
            <a:stretch>
              <a:fillRect/>
            </a:stretch>
          </p:blipFill>
          <p:spPr>
            <a:xfrm>
              <a:off x="1088935" y="457971"/>
              <a:ext cx="398967" cy="398975"/>
            </a:xfrm>
            <a:custGeom>
              <a:avLst/>
              <a:gdLst/>
              <a:ahLst/>
              <a:cxnLst>
                <a:cxn ang="0">
                  <a:pos x="wd2" y="hd2"/>
                </a:cxn>
                <a:cxn ang="5400000">
                  <a:pos x="wd2" y="hd2"/>
                </a:cxn>
                <a:cxn ang="10800000">
                  <a:pos x="wd2" y="hd2"/>
                </a:cxn>
                <a:cxn ang="16200000">
                  <a:pos x="wd2" y="hd2"/>
                </a:cxn>
              </a:cxnLst>
              <a:rect l="0" t="0" r="r" b="b"/>
              <a:pathLst>
                <a:path w="19680" h="20594" fill="norm" stroke="1" extrusionOk="0">
                  <a:moveTo>
                    <a:pt x="9830" y="0"/>
                  </a:moveTo>
                  <a:cubicBezTo>
                    <a:pt x="7313" y="0"/>
                    <a:pt x="4801" y="1000"/>
                    <a:pt x="2881" y="3011"/>
                  </a:cubicBezTo>
                  <a:cubicBezTo>
                    <a:pt x="-960" y="7035"/>
                    <a:pt x="-960" y="13554"/>
                    <a:pt x="2881" y="17577"/>
                  </a:cubicBezTo>
                  <a:cubicBezTo>
                    <a:pt x="6721" y="21600"/>
                    <a:pt x="12959" y="21600"/>
                    <a:pt x="16799" y="17577"/>
                  </a:cubicBezTo>
                  <a:cubicBezTo>
                    <a:pt x="20640" y="13554"/>
                    <a:pt x="20640" y="7035"/>
                    <a:pt x="16799" y="3011"/>
                  </a:cubicBezTo>
                  <a:cubicBezTo>
                    <a:pt x="14879" y="1000"/>
                    <a:pt x="12347" y="0"/>
                    <a:pt x="9830" y="0"/>
                  </a:cubicBezTo>
                  <a:close/>
                </a:path>
              </a:pathLst>
            </a:custGeom>
            <a:ln w="12700" cap="flat">
              <a:noFill/>
              <a:miter lim="400000"/>
            </a:ln>
            <a:effectLst/>
          </p:spPr>
        </p:pic>
        <p:pic>
          <p:nvPicPr>
            <p:cNvPr id="320" name="Image" descr="Image"/>
            <p:cNvPicPr>
              <a:picLocks noChangeAspect="1"/>
            </p:cNvPicPr>
            <p:nvPr/>
          </p:nvPicPr>
          <p:blipFill>
            <a:blip r:embed="rId4">
              <a:extLst/>
            </a:blip>
            <a:srcRect l="125" t="2020" r="50" b="19663"/>
            <a:stretch>
              <a:fillRect/>
            </a:stretch>
          </p:blipFill>
          <p:spPr>
            <a:xfrm>
              <a:off x="1089872" y="0"/>
              <a:ext cx="397376" cy="39891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2"/>
                    <a:pt x="2881" y="3012"/>
                  </a:cubicBezTo>
                  <a:cubicBezTo>
                    <a:pt x="-961" y="7032"/>
                    <a:pt x="-961" y="13561"/>
                    <a:pt x="2881" y="17580"/>
                  </a:cubicBezTo>
                  <a:cubicBezTo>
                    <a:pt x="6724" y="21600"/>
                    <a:pt x="12954" y="21600"/>
                    <a:pt x="16797" y="17580"/>
                  </a:cubicBezTo>
                  <a:cubicBezTo>
                    <a:pt x="20639" y="13561"/>
                    <a:pt x="20639" y="7032"/>
                    <a:pt x="16797" y="3012"/>
                  </a:cubicBezTo>
                  <a:cubicBezTo>
                    <a:pt x="14875" y="1002"/>
                    <a:pt x="12357" y="0"/>
                    <a:pt x="9839" y="0"/>
                  </a:cubicBezTo>
                  <a:close/>
                </a:path>
              </a:pathLst>
            </a:custGeom>
            <a:ln w="12700" cap="flat">
              <a:noFill/>
              <a:miter lim="400000"/>
            </a:ln>
            <a:effectLst/>
          </p:spPr>
        </p:pic>
        <p:pic>
          <p:nvPicPr>
            <p:cNvPr id="321" name="Image" descr="Image"/>
            <p:cNvPicPr>
              <a:picLocks noChangeAspect="1"/>
            </p:cNvPicPr>
            <p:nvPr/>
          </p:nvPicPr>
          <p:blipFill>
            <a:blip r:embed="rId5">
              <a:extLst/>
            </a:blip>
            <a:srcRect l="6257" t="0" r="269" b="22008"/>
            <a:stretch>
              <a:fillRect/>
            </a:stretch>
          </p:blipFill>
          <p:spPr>
            <a:xfrm>
              <a:off x="1089872" y="916408"/>
              <a:ext cx="397376" cy="396630"/>
            </a:xfrm>
            <a:custGeom>
              <a:avLst/>
              <a:gdLst/>
              <a:ahLst/>
              <a:cxnLst>
                <a:cxn ang="0">
                  <a:pos x="wd2" y="hd2"/>
                </a:cxn>
                <a:cxn ang="5400000">
                  <a:pos x="wd2" y="hd2"/>
                </a:cxn>
                <a:cxn ang="10800000">
                  <a:pos x="wd2" y="hd2"/>
                </a:cxn>
                <a:cxn ang="16200000">
                  <a:pos x="wd2" y="hd2"/>
                </a:cxn>
              </a:cxnLst>
              <a:rect l="0" t="0" r="r" b="b"/>
              <a:pathLst>
                <a:path w="19679" h="20592" fill="norm" stroke="1" extrusionOk="0">
                  <a:moveTo>
                    <a:pt x="9426" y="0"/>
                  </a:moveTo>
                  <a:cubicBezTo>
                    <a:pt x="7048" y="104"/>
                    <a:pt x="4698" y="1082"/>
                    <a:pt x="2881" y="2987"/>
                  </a:cubicBezTo>
                  <a:cubicBezTo>
                    <a:pt x="-961" y="7017"/>
                    <a:pt x="-961" y="13540"/>
                    <a:pt x="2881" y="17570"/>
                  </a:cubicBezTo>
                  <a:cubicBezTo>
                    <a:pt x="6724" y="21600"/>
                    <a:pt x="12954" y="21600"/>
                    <a:pt x="16797" y="17570"/>
                  </a:cubicBezTo>
                  <a:cubicBezTo>
                    <a:pt x="20639" y="13540"/>
                    <a:pt x="20639" y="7017"/>
                    <a:pt x="16797" y="2987"/>
                  </a:cubicBezTo>
                  <a:cubicBezTo>
                    <a:pt x="14981" y="1083"/>
                    <a:pt x="12629" y="105"/>
                    <a:pt x="10252" y="0"/>
                  </a:cubicBezTo>
                  <a:lnTo>
                    <a:pt x="9426" y="0"/>
                  </a:lnTo>
                  <a:close/>
                </a:path>
              </a:pathLst>
            </a:custGeom>
            <a:ln w="12700" cap="flat">
              <a:noFill/>
              <a:miter lim="400000"/>
            </a:ln>
            <a:effectLst/>
          </p:spPr>
        </p:pic>
        <p:pic>
          <p:nvPicPr>
            <p:cNvPr id="322" name="Image" descr="Image"/>
            <p:cNvPicPr>
              <a:picLocks noChangeAspect="1"/>
            </p:cNvPicPr>
            <p:nvPr/>
          </p:nvPicPr>
          <p:blipFill>
            <a:blip r:embed="rId6">
              <a:extLst/>
            </a:blip>
            <a:srcRect l="11850" t="0" r="40966" b="5741"/>
            <a:stretch>
              <a:fillRect/>
            </a:stretch>
          </p:blipFill>
          <p:spPr>
            <a:xfrm>
              <a:off x="1088846" y="1376649"/>
              <a:ext cx="399011" cy="398557"/>
            </a:xfrm>
            <a:custGeom>
              <a:avLst/>
              <a:gdLst/>
              <a:ahLst/>
              <a:cxnLst>
                <a:cxn ang="0">
                  <a:pos x="wd2" y="hd2"/>
                </a:cxn>
                <a:cxn ang="5400000">
                  <a:pos x="wd2" y="hd2"/>
                </a:cxn>
                <a:cxn ang="10800000">
                  <a:pos x="wd2" y="hd2"/>
                </a:cxn>
                <a:cxn ang="16200000">
                  <a:pos x="wd2" y="hd2"/>
                </a:cxn>
              </a:cxnLst>
              <a:rect l="0" t="0" r="r" b="b"/>
              <a:pathLst>
                <a:path w="19679" h="20593" fill="norm" stroke="1" extrusionOk="0">
                  <a:moveTo>
                    <a:pt x="9634" y="0"/>
                  </a:moveTo>
                  <a:cubicBezTo>
                    <a:pt x="7190" y="56"/>
                    <a:pt x="4747" y="1038"/>
                    <a:pt x="2881" y="2994"/>
                  </a:cubicBezTo>
                  <a:cubicBezTo>
                    <a:pt x="-960" y="7021"/>
                    <a:pt x="-960" y="13546"/>
                    <a:pt x="2881" y="17573"/>
                  </a:cubicBezTo>
                  <a:cubicBezTo>
                    <a:pt x="6723" y="21600"/>
                    <a:pt x="12957" y="21600"/>
                    <a:pt x="16799" y="17573"/>
                  </a:cubicBezTo>
                  <a:cubicBezTo>
                    <a:pt x="20640" y="13546"/>
                    <a:pt x="20640" y="7021"/>
                    <a:pt x="16799" y="2994"/>
                  </a:cubicBezTo>
                  <a:cubicBezTo>
                    <a:pt x="14933" y="1038"/>
                    <a:pt x="12510" y="56"/>
                    <a:pt x="10065" y="0"/>
                  </a:cubicBezTo>
                  <a:lnTo>
                    <a:pt x="9634" y="0"/>
                  </a:lnTo>
                  <a:close/>
                </a:path>
              </a:pathLst>
            </a:custGeom>
            <a:ln w="25400" cap="flat">
              <a:solidFill>
                <a:schemeClr val="accent4">
                  <a:satOff val="-45921"/>
                  <a:lumOff val="16225"/>
                </a:schemeClr>
              </a:solidFill>
              <a:prstDash val="solid"/>
              <a:miter lim="400000"/>
            </a:ln>
            <a:effectLst/>
          </p:spPr>
        </p:pic>
        <p:sp>
          <p:nvSpPr>
            <p:cNvPr id="323" name="Circle"/>
            <p:cNvSpPr/>
            <p:nvPr/>
          </p:nvSpPr>
          <p:spPr>
            <a:xfrm>
              <a:off x="346832" y="727080"/>
              <a:ext cx="127787" cy="127787"/>
            </a:xfrm>
            <a:prstGeom prst="ellipse">
              <a:avLst/>
            </a:prstGeom>
            <a:solidFill>
              <a:srgbClr val="F1A924"/>
            </a:soli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327"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328" name="Shape 46"/>
          <p:cNvSpPr txBox="1"/>
          <p:nvPr/>
        </p:nvSpPr>
        <p:spPr>
          <a:xfrm>
            <a:off x="457200" y="1986801"/>
            <a:ext cx="8229600" cy="1892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a:p>
            <a:pPr lvl="1" marL="621631" indent="-240631">
              <a:buSzPct val="100000"/>
              <a:buChar char="•"/>
              <a:defRPr sz="2400">
                <a:solidFill>
                  <a:srgbClr val="1E495F"/>
                </a:solidFill>
              </a:defRPr>
            </a:pPr>
            <a:r>
              <a:t>Time calibration</a:t>
            </a:r>
          </a:p>
        </p:txBody>
      </p:sp>
      <p:pic>
        <p:nvPicPr>
          <p:cNvPr id="329" name="fig_longBranch.pdf" descr="fig_longBranch.pdf"/>
          <p:cNvPicPr>
            <a:picLocks noChangeAspect="1"/>
          </p:cNvPicPr>
          <p:nvPr/>
        </p:nvPicPr>
        <p:blipFill>
          <a:blip r:embed="rId2">
            <a:extLst/>
          </a:blip>
          <a:stretch>
            <a:fillRect/>
          </a:stretch>
        </p:blipFill>
        <p:spPr>
          <a:xfrm>
            <a:off x="4511051" y="3248668"/>
            <a:ext cx="3857950" cy="3086360"/>
          </a:xfrm>
          <a:prstGeom prst="rect">
            <a:avLst/>
          </a:prstGeom>
          <a:ln w="12700">
            <a:miter lim="400000"/>
          </a:ln>
        </p:spPr>
      </p:pic>
      <p:sp>
        <p:nvSpPr>
          <p:cNvPr id="330" name="A"/>
          <p:cNvSpPr txBox="1"/>
          <p:nvPr/>
        </p:nvSpPr>
        <p:spPr>
          <a:xfrm>
            <a:off x="1423259" y="2983892"/>
            <a:ext cx="22223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BD3932"/>
                </a:solidFill>
              </a:defRPr>
            </a:lvl1pPr>
          </a:lstStyle>
          <a:p>
            <a:pPr/>
            <a:r>
              <a:t>A</a:t>
            </a:r>
          </a:p>
        </p:txBody>
      </p:sp>
      <p:sp>
        <p:nvSpPr>
          <p:cNvPr id="331" name="C"/>
          <p:cNvSpPr txBox="1"/>
          <p:nvPr/>
        </p:nvSpPr>
        <p:spPr>
          <a:xfrm>
            <a:off x="2030512" y="2983892"/>
            <a:ext cx="234389"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5AC9CA"/>
                </a:solidFill>
              </a:defRPr>
            </a:lvl1pPr>
          </a:lstStyle>
          <a:p>
            <a:pPr/>
            <a:r>
              <a:t>C</a:t>
            </a:r>
          </a:p>
        </p:txBody>
      </p:sp>
      <p:sp>
        <p:nvSpPr>
          <p:cNvPr id="332" name="G"/>
          <p:cNvSpPr txBox="1"/>
          <p:nvPr/>
        </p:nvSpPr>
        <p:spPr>
          <a:xfrm>
            <a:off x="2637711" y="2983892"/>
            <a:ext cx="24665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F5BA40"/>
                </a:solidFill>
              </a:defRPr>
            </a:lvl1pPr>
          </a:lstStyle>
          <a:p>
            <a:pPr/>
            <a:r>
              <a:t>G</a:t>
            </a:r>
          </a:p>
        </p:txBody>
      </p:sp>
      <p:sp>
        <p:nvSpPr>
          <p:cNvPr id="333" name="T"/>
          <p:cNvSpPr txBox="1"/>
          <p:nvPr/>
        </p:nvSpPr>
        <p:spPr>
          <a:xfrm>
            <a:off x="3269438" y="2983892"/>
            <a:ext cx="209861"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4133C4"/>
                </a:solidFill>
              </a:defRPr>
            </a:lvl1pPr>
          </a:lstStyle>
          <a:p>
            <a:pPr/>
            <a:r>
              <a:t>T</a:t>
            </a:r>
          </a:p>
        </p:txBody>
      </p:sp>
      <p:sp>
        <p:nvSpPr>
          <p:cNvPr id="334" name="A"/>
          <p:cNvSpPr txBox="1"/>
          <p:nvPr/>
        </p:nvSpPr>
        <p:spPr>
          <a:xfrm>
            <a:off x="1026403" y="3230988"/>
            <a:ext cx="22223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BD3932"/>
                </a:solidFill>
              </a:defRPr>
            </a:lvl1pPr>
          </a:lstStyle>
          <a:p>
            <a:pPr/>
            <a:r>
              <a:t>A</a:t>
            </a:r>
          </a:p>
        </p:txBody>
      </p:sp>
      <p:sp>
        <p:nvSpPr>
          <p:cNvPr id="335" name="C"/>
          <p:cNvSpPr txBox="1"/>
          <p:nvPr/>
        </p:nvSpPr>
        <p:spPr>
          <a:xfrm>
            <a:off x="1020325" y="3501773"/>
            <a:ext cx="234389"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5AC9CA"/>
                </a:solidFill>
              </a:defRPr>
            </a:lvl1pPr>
          </a:lstStyle>
          <a:p>
            <a:pPr/>
            <a:r>
              <a:t>C</a:t>
            </a:r>
          </a:p>
        </p:txBody>
      </p:sp>
      <p:sp>
        <p:nvSpPr>
          <p:cNvPr id="336" name="G"/>
          <p:cNvSpPr txBox="1"/>
          <p:nvPr/>
        </p:nvSpPr>
        <p:spPr>
          <a:xfrm>
            <a:off x="1014193" y="3772557"/>
            <a:ext cx="24665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F5BA40"/>
                </a:solidFill>
              </a:defRPr>
            </a:lvl1pPr>
          </a:lstStyle>
          <a:p>
            <a:pPr/>
            <a:r>
              <a:t>G</a:t>
            </a:r>
          </a:p>
        </p:txBody>
      </p:sp>
      <p:sp>
        <p:nvSpPr>
          <p:cNvPr id="337" name="T"/>
          <p:cNvSpPr txBox="1"/>
          <p:nvPr/>
        </p:nvSpPr>
        <p:spPr>
          <a:xfrm>
            <a:off x="1032589" y="4043342"/>
            <a:ext cx="209861"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4133C4"/>
                </a:solidFill>
              </a:defRPr>
            </a:lvl1pPr>
          </a:lstStyle>
          <a:p>
            <a:pPr/>
            <a:r>
              <a:t>T</a:t>
            </a:r>
          </a:p>
        </p:txBody>
      </p:sp>
      <p:pic>
        <p:nvPicPr>
          <p:cNvPr id="338" name="Image" descr="Image"/>
          <p:cNvPicPr>
            <a:picLocks noChangeAspect="1"/>
          </p:cNvPicPr>
          <p:nvPr/>
        </p:nvPicPr>
        <p:blipFill>
          <a:blip r:embed="rId3">
            <a:extLst/>
          </a:blip>
          <a:stretch>
            <a:fillRect/>
          </a:stretch>
        </p:blipFill>
        <p:spPr>
          <a:xfrm>
            <a:off x="1346751" y="3357138"/>
            <a:ext cx="2238891" cy="919438"/>
          </a:xfrm>
          <a:prstGeom prst="rect">
            <a:avLst/>
          </a:prstGeom>
          <a:ln w="12700">
            <a:miter lim="400000"/>
          </a:ln>
        </p:spPr>
      </p:pic>
      <p:sp>
        <p:nvSpPr>
          <p:cNvPr id="339" name="Long branches “attract” each other"/>
          <p:cNvSpPr txBox="1"/>
          <p:nvPr/>
        </p:nvSpPr>
        <p:spPr>
          <a:xfrm>
            <a:off x="4560770" y="2656020"/>
            <a:ext cx="3611388"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vl1pPr>
          </a:lstStyle>
          <a:p>
            <a:pPr/>
            <a:r>
              <a:t>Long branches “attract” each other</a:t>
            </a:r>
          </a:p>
        </p:txBody>
      </p:sp>
      <p:sp>
        <p:nvSpPr>
          <p:cNvPr id="340" name="Line"/>
          <p:cNvSpPr/>
          <p:nvPr/>
        </p:nvSpPr>
        <p:spPr>
          <a:xfrm>
            <a:off x="4595944" y="4435309"/>
            <a:ext cx="126918" cy="1805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
                </a:lnTo>
                <a:lnTo>
                  <a:pt x="254" y="21600"/>
                </a:lnTo>
              </a:path>
            </a:pathLst>
          </a:custGeom>
          <a:ln w="31750">
            <a:solidFill>
              <a:schemeClr val="accent1">
                <a:satOff val="-3994"/>
                <a:lumOff val="33627"/>
              </a:schemeClr>
            </a:solidFill>
            <a:custDash>
              <a:ds d="200000" sp="200000"/>
            </a:custDash>
            <a:miter lim="400000"/>
          </a:ln>
        </p:spPr>
        <p:txBody>
          <a:bodyPr lIns="45719" rIns="45719"/>
          <a:lstStyle/>
          <a:p>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Line"/>
          <p:cNvSpPr/>
          <p:nvPr/>
        </p:nvSpPr>
        <p:spPr>
          <a:xfrm flipV="1">
            <a:off x="5011026" y="5234344"/>
            <a:ext cx="1" cy="988441"/>
          </a:xfrm>
          <a:prstGeom prst="line">
            <a:avLst/>
          </a:prstGeom>
          <a:ln w="34925">
            <a:solidFill>
              <a:srgbClr val="000000"/>
            </a:solidFill>
            <a:miter lim="400000"/>
          </a:ln>
        </p:spPr>
        <p:txBody>
          <a:bodyPr lIns="45719" rIns="45719"/>
          <a:lstStyle/>
          <a:p>
            <a:pPr/>
          </a:p>
        </p:txBody>
      </p:sp>
      <p:sp>
        <p:nvSpPr>
          <p:cNvPr id="343"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344"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345" name="Shape 46"/>
          <p:cNvSpPr txBox="1"/>
          <p:nvPr/>
        </p:nvSpPr>
        <p:spPr>
          <a:xfrm>
            <a:off x="457200" y="1986801"/>
            <a:ext cx="8229600" cy="1892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a:p>
            <a:pPr lvl="1" marL="621631" indent="-240631">
              <a:buSzPct val="100000"/>
              <a:buChar char="•"/>
              <a:defRPr sz="2400">
                <a:solidFill>
                  <a:srgbClr val="1E495F"/>
                </a:solidFill>
              </a:defRPr>
            </a:pPr>
            <a:r>
              <a:t>Time calibration</a:t>
            </a:r>
          </a:p>
        </p:txBody>
      </p:sp>
      <p:pic>
        <p:nvPicPr>
          <p:cNvPr id="346" name="fig_longBranch.pdf" descr="fig_longBranch.pdf"/>
          <p:cNvPicPr>
            <a:picLocks noChangeAspect="1"/>
          </p:cNvPicPr>
          <p:nvPr/>
        </p:nvPicPr>
        <p:blipFill>
          <a:blip r:embed="rId2">
            <a:extLst/>
          </a:blip>
          <a:stretch>
            <a:fillRect/>
          </a:stretch>
        </p:blipFill>
        <p:spPr>
          <a:xfrm>
            <a:off x="4511051" y="3248668"/>
            <a:ext cx="3857950" cy="3086360"/>
          </a:xfrm>
          <a:prstGeom prst="rect">
            <a:avLst/>
          </a:prstGeom>
          <a:ln w="12700">
            <a:miter lim="400000"/>
          </a:ln>
        </p:spPr>
      </p:pic>
      <p:sp>
        <p:nvSpPr>
          <p:cNvPr id="347" name="A"/>
          <p:cNvSpPr txBox="1"/>
          <p:nvPr/>
        </p:nvSpPr>
        <p:spPr>
          <a:xfrm>
            <a:off x="1423259" y="2983892"/>
            <a:ext cx="22223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BD3932"/>
                </a:solidFill>
              </a:defRPr>
            </a:lvl1pPr>
          </a:lstStyle>
          <a:p>
            <a:pPr/>
            <a:r>
              <a:t>A</a:t>
            </a:r>
          </a:p>
        </p:txBody>
      </p:sp>
      <p:sp>
        <p:nvSpPr>
          <p:cNvPr id="348" name="C"/>
          <p:cNvSpPr txBox="1"/>
          <p:nvPr/>
        </p:nvSpPr>
        <p:spPr>
          <a:xfrm>
            <a:off x="2030512" y="2983892"/>
            <a:ext cx="234389"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5AC9CA"/>
                </a:solidFill>
              </a:defRPr>
            </a:lvl1pPr>
          </a:lstStyle>
          <a:p>
            <a:pPr/>
            <a:r>
              <a:t>C</a:t>
            </a:r>
          </a:p>
        </p:txBody>
      </p:sp>
      <p:sp>
        <p:nvSpPr>
          <p:cNvPr id="349" name="G"/>
          <p:cNvSpPr txBox="1"/>
          <p:nvPr/>
        </p:nvSpPr>
        <p:spPr>
          <a:xfrm>
            <a:off x="2637711" y="2983892"/>
            <a:ext cx="24665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F5BA40"/>
                </a:solidFill>
              </a:defRPr>
            </a:lvl1pPr>
          </a:lstStyle>
          <a:p>
            <a:pPr/>
            <a:r>
              <a:t>G</a:t>
            </a:r>
          </a:p>
        </p:txBody>
      </p:sp>
      <p:sp>
        <p:nvSpPr>
          <p:cNvPr id="350" name="T"/>
          <p:cNvSpPr txBox="1"/>
          <p:nvPr/>
        </p:nvSpPr>
        <p:spPr>
          <a:xfrm>
            <a:off x="3269438" y="2983892"/>
            <a:ext cx="209861"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4133C4"/>
                </a:solidFill>
              </a:defRPr>
            </a:lvl1pPr>
          </a:lstStyle>
          <a:p>
            <a:pPr/>
            <a:r>
              <a:t>T</a:t>
            </a:r>
          </a:p>
        </p:txBody>
      </p:sp>
      <p:sp>
        <p:nvSpPr>
          <p:cNvPr id="351" name="A"/>
          <p:cNvSpPr txBox="1"/>
          <p:nvPr/>
        </p:nvSpPr>
        <p:spPr>
          <a:xfrm>
            <a:off x="1026403" y="3230988"/>
            <a:ext cx="22223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BD3932"/>
                </a:solidFill>
              </a:defRPr>
            </a:lvl1pPr>
          </a:lstStyle>
          <a:p>
            <a:pPr/>
            <a:r>
              <a:t>A</a:t>
            </a:r>
          </a:p>
        </p:txBody>
      </p:sp>
      <p:sp>
        <p:nvSpPr>
          <p:cNvPr id="352" name="C"/>
          <p:cNvSpPr txBox="1"/>
          <p:nvPr/>
        </p:nvSpPr>
        <p:spPr>
          <a:xfrm>
            <a:off x="1020325" y="3501773"/>
            <a:ext cx="234389"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5AC9CA"/>
                </a:solidFill>
              </a:defRPr>
            </a:lvl1pPr>
          </a:lstStyle>
          <a:p>
            <a:pPr/>
            <a:r>
              <a:t>C</a:t>
            </a:r>
          </a:p>
        </p:txBody>
      </p:sp>
      <p:sp>
        <p:nvSpPr>
          <p:cNvPr id="353" name="G"/>
          <p:cNvSpPr txBox="1"/>
          <p:nvPr/>
        </p:nvSpPr>
        <p:spPr>
          <a:xfrm>
            <a:off x="1014193" y="3772557"/>
            <a:ext cx="24665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F5BA40"/>
                </a:solidFill>
              </a:defRPr>
            </a:lvl1pPr>
          </a:lstStyle>
          <a:p>
            <a:pPr/>
            <a:r>
              <a:t>G</a:t>
            </a:r>
          </a:p>
        </p:txBody>
      </p:sp>
      <p:sp>
        <p:nvSpPr>
          <p:cNvPr id="354" name="T"/>
          <p:cNvSpPr txBox="1"/>
          <p:nvPr/>
        </p:nvSpPr>
        <p:spPr>
          <a:xfrm>
            <a:off x="1032589" y="4043342"/>
            <a:ext cx="209861"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4133C4"/>
                </a:solidFill>
              </a:defRPr>
            </a:lvl1pPr>
          </a:lstStyle>
          <a:p>
            <a:pPr/>
            <a:r>
              <a:t>T</a:t>
            </a:r>
          </a:p>
        </p:txBody>
      </p:sp>
      <p:pic>
        <p:nvPicPr>
          <p:cNvPr id="355" name="Image" descr="Image"/>
          <p:cNvPicPr>
            <a:picLocks noChangeAspect="1"/>
          </p:cNvPicPr>
          <p:nvPr/>
        </p:nvPicPr>
        <p:blipFill>
          <a:blip r:embed="rId3">
            <a:extLst/>
          </a:blip>
          <a:stretch>
            <a:fillRect/>
          </a:stretch>
        </p:blipFill>
        <p:spPr>
          <a:xfrm>
            <a:off x="1346751" y="3357138"/>
            <a:ext cx="2238891" cy="919438"/>
          </a:xfrm>
          <a:prstGeom prst="rect">
            <a:avLst/>
          </a:prstGeom>
          <a:ln w="12700">
            <a:miter lim="400000"/>
          </a:ln>
        </p:spPr>
      </p:pic>
      <p:sp>
        <p:nvSpPr>
          <p:cNvPr id="356" name="Long branches “attract” each other"/>
          <p:cNvSpPr txBox="1"/>
          <p:nvPr/>
        </p:nvSpPr>
        <p:spPr>
          <a:xfrm>
            <a:off x="4560770" y="2656020"/>
            <a:ext cx="3611388"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vl1pPr>
          </a:lstStyle>
          <a:p>
            <a:pPr/>
            <a:r>
              <a:t>Long branches “attract” each other</a:t>
            </a:r>
          </a:p>
        </p:txBody>
      </p:sp>
      <p:sp>
        <p:nvSpPr>
          <p:cNvPr id="357" name="Line"/>
          <p:cNvSpPr/>
          <p:nvPr/>
        </p:nvSpPr>
        <p:spPr>
          <a:xfrm flipV="1">
            <a:off x="5011026" y="5215294"/>
            <a:ext cx="1" cy="988441"/>
          </a:xfrm>
          <a:prstGeom prst="line">
            <a:avLst/>
          </a:prstGeom>
          <a:ln w="31750">
            <a:solidFill>
              <a:schemeClr val="accent1">
                <a:satOff val="-3994"/>
                <a:lumOff val="33627"/>
              </a:schemeClr>
            </a:solidFill>
            <a:custDash>
              <a:ds d="200000" sp="200000"/>
            </a:custDash>
            <a:miter lim="400000"/>
          </a:ln>
        </p:spPr>
        <p:txBody>
          <a:bodyPr lIns="45719" rIns="45719"/>
          <a:lstStyle/>
          <a:p>
            <a:pPr/>
          </a:p>
        </p:txBody>
      </p:sp>
      <p:sp>
        <p:nvSpPr>
          <p:cNvPr id="358" name="Rectangle"/>
          <p:cNvSpPr/>
          <p:nvPr/>
        </p:nvSpPr>
        <p:spPr>
          <a:xfrm>
            <a:off x="4185758" y="4076700"/>
            <a:ext cx="513243" cy="2205733"/>
          </a:xfrm>
          <a:prstGeom prst="rect">
            <a:avLst/>
          </a:prstGeom>
          <a:solidFill>
            <a:schemeClr val="accent2"/>
          </a:solidFill>
          <a:ln w="12700">
            <a:solidFill>
              <a:schemeClr val="accent2"/>
            </a:solidFill>
          </a:ln>
        </p:spPr>
        <p:txBody>
          <a:bodyPr lIns="45719" rIns="45719" anchor="ctr"/>
          <a:lstStyle/>
          <a:p>
            <a:pPr/>
          </a:p>
        </p:txBody>
      </p:sp>
      <p:sp>
        <p:nvSpPr>
          <p:cNvPr id="359" name="Rectangle"/>
          <p:cNvSpPr/>
          <p:nvPr/>
        </p:nvSpPr>
        <p:spPr>
          <a:xfrm>
            <a:off x="4473624" y="6075703"/>
            <a:ext cx="513243" cy="337963"/>
          </a:xfrm>
          <a:prstGeom prst="rect">
            <a:avLst/>
          </a:prstGeom>
          <a:solidFill>
            <a:schemeClr val="accent2"/>
          </a:solidFill>
          <a:ln w="12700">
            <a:solidFill>
              <a:schemeClr val="accent2"/>
            </a:solidFill>
          </a:ln>
        </p:spPr>
        <p:txBody>
          <a:bodyPr lIns="45719" rIns="45719" anchor="ctr"/>
          <a:lstStyle/>
          <a:p>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Line"/>
          <p:cNvSpPr/>
          <p:nvPr/>
        </p:nvSpPr>
        <p:spPr>
          <a:xfrm flipV="1">
            <a:off x="4887020" y="3640219"/>
            <a:ext cx="1" cy="2563516"/>
          </a:xfrm>
          <a:prstGeom prst="line">
            <a:avLst/>
          </a:prstGeom>
          <a:ln w="34925">
            <a:solidFill>
              <a:srgbClr val="000000"/>
            </a:solidFill>
            <a:miter lim="400000"/>
          </a:ln>
        </p:spPr>
        <p:txBody>
          <a:bodyPr lIns="45719" rIns="45719"/>
          <a:lstStyle/>
          <a:p>
            <a:pPr/>
          </a:p>
        </p:txBody>
      </p:sp>
      <p:sp>
        <p:nvSpPr>
          <p:cNvPr id="362"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363"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364" name="Shape 46"/>
          <p:cNvSpPr txBox="1"/>
          <p:nvPr/>
        </p:nvSpPr>
        <p:spPr>
          <a:xfrm>
            <a:off x="457200" y="1986801"/>
            <a:ext cx="8229600" cy="1892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a:p>
            <a:pPr lvl="1" marL="621631" indent="-240631">
              <a:buSzPct val="100000"/>
              <a:buChar char="•"/>
              <a:defRPr sz="2400">
                <a:solidFill>
                  <a:srgbClr val="1E495F"/>
                </a:solidFill>
              </a:defRPr>
            </a:pPr>
            <a:r>
              <a:t>Time calibration</a:t>
            </a:r>
          </a:p>
        </p:txBody>
      </p:sp>
      <p:pic>
        <p:nvPicPr>
          <p:cNvPr id="365" name="fig_longBranch.pdf" descr="fig_longBranch.pdf"/>
          <p:cNvPicPr>
            <a:picLocks noChangeAspect="1"/>
          </p:cNvPicPr>
          <p:nvPr/>
        </p:nvPicPr>
        <p:blipFill>
          <a:blip r:embed="rId2">
            <a:extLst/>
          </a:blip>
          <a:stretch>
            <a:fillRect/>
          </a:stretch>
        </p:blipFill>
        <p:spPr>
          <a:xfrm>
            <a:off x="4511051" y="3248668"/>
            <a:ext cx="3857950" cy="3086360"/>
          </a:xfrm>
          <a:prstGeom prst="rect">
            <a:avLst/>
          </a:prstGeom>
          <a:ln w="12700">
            <a:miter lim="400000"/>
          </a:ln>
        </p:spPr>
      </p:pic>
      <p:sp>
        <p:nvSpPr>
          <p:cNvPr id="366" name="A"/>
          <p:cNvSpPr txBox="1"/>
          <p:nvPr/>
        </p:nvSpPr>
        <p:spPr>
          <a:xfrm>
            <a:off x="1423259" y="2983892"/>
            <a:ext cx="22223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BD3932"/>
                </a:solidFill>
              </a:defRPr>
            </a:lvl1pPr>
          </a:lstStyle>
          <a:p>
            <a:pPr/>
            <a:r>
              <a:t>A</a:t>
            </a:r>
          </a:p>
        </p:txBody>
      </p:sp>
      <p:sp>
        <p:nvSpPr>
          <p:cNvPr id="367" name="C"/>
          <p:cNvSpPr txBox="1"/>
          <p:nvPr/>
        </p:nvSpPr>
        <p:spPr>
          <a:xfrm>
            <a:off x="2030512" y="2983892"/>
            <a:ext cx="234389"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5AC9CA"/>
                </a:solidFill>
              </a:defRPr>
            </a:lvl1pPr>
          </a:lstStyle>
          <a:p>
            <a:pPr/>
            <a:r>
              <a:t>C</a:t>
            </a:r>
          </a:p>
        </p:txBody>
      </p:sp>
      <p:sp>
        <p:nvSpPr>
          <p:cNvPr id="368" name="G"/>
          <p:cNvSpPr txBox="1"/>
          <p:nvPr/>
        </p:nvSpPr>
        <p:spPr>
          <a:xfrm>
            <a:off x="2637711" y="2983892"/>
            <a:ext cx="24665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F5BA40"/>
                </a:solidFill>
              </a:defRPr>
            </a:lvl1pPr>
          </a:lstStyle>
          <a:p>
            <a:pPr/>
            <a:r>
              <a:t>G</a:t>
            </a:r>
          </a:p>
        </p:txBody>
      </p:sp>
      <p:sp>
        <p:nvSpPr>
          <p:cNvPr id="369" name="T"/>
          <p:cNvSpPr txBox="1"/>
          <p:nvPr/>
        </p:nvSpPr>
        <p:spPr>
          <a:xfrm>
            <a:off x="3269438" y="2983892"/>
            <a:ext cx="209861"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4133C4"/>
                </a:solidFill>
              </a:defRPr>
            </a:lvl1pPr>
          </a:lstStyle>
          <a:p>
            <a:pPr/>
            <a:r>
              <a:t>T</a:t>
            </a:r>
          </a:p>
        </p:txBody>
      </p:sp>
      <p:sp>
        <p:nvSpPr>
          <p:cNvPr id="370" name="A"/>
          <p:cNvSpPr txBox="1"/>
          <p:nvPr/>
        </p:nvSpPr>
        <p:spPr>
          <a:xfrm>
            <a:off x="1026403" y="3230988"/>
            <a:ext cx="22223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BD3932"/>
                </a:solidFill>
              </a:defRPr>
            </a:lvl1pPr>
          </a:lstStyle>
          <a:p>
            <a:pPr/>
            <a:r>
              <a:t>A</a:t>
            </a:r>
          </a:p>
        </p:txBody>
      </p:sp>
      <p:sp>
        <p:nvSpPr>
          <p:cNvPr id="371" name="C"/>
          <p:cNvSpPr txBox="1"/>
          <p:nvPr/>
        </p:nvSpPr>
        <p:spPr>
          <a:xfrm>
            <a:off x="1020325" y="3501773"/>
            <a:ext cx="234389"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5AC9CA"/>
                </a:solidFill>
              </a:defRPr>
            </a:lvl1pPr>
          </a:lstStyle>
          <a:p>
            <a:pPr/>
            <a:r>
              <a:t>C</a:t>
            </a:r>
          </a:p>
        </p:txBody>
      </p:sp>
      <p:sp>
        <p:nvSpPr>
          <p:cNvPr id="372" name="G"/>
          <p:cNvSpPr txBox="1"/>
          <p:nvPr/>
        </p:nvSpPr>
        <p:spPr>
          <a:xfrm>
            <a:off x="1014193" y="3772557"/>
            <a:ext cx="246653"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F5BA40"/>
                </a:solidFill>
              </a:defRPr>
            </a:lvl1pPr>
          </a:lstStyle>
          <a:p>
            <a:pPr/>
            <a:r>
              <a:t>G</a:t>
            </a:r>
          </a:p>
        </p:txBody>
      </p:sp>
      <p:sp>
        <p:nvSpPr>
          <p:cNvPr id="373" name="T"/>
          <p:cNvSpPr txBox="1"/>
          <p:nvPr/>
        </p:nvSpPr>
        <p:spPr>
          <a:xfrm>
            <a:off x="1032589" y="4043342"/>
            <a:ext cx="209861" cy="315935"/>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defRPr sz="1700">
                <a:solidFill>
                  <a:srgbClr val="4133C4"/>
                </a:solidFill>
              </a:defRPr>
            </a:lvl1pPr>
          </a:lstStyle>
          <a:p>
            <a:pPr/>
            <a:r>
              <a:t>T</a:t>
            </a:r>
          </a:p>
        </p:txBody>
      </p:sp>
      <p:pic>
        <p:nvPicPr>
          <p:cNvPr id="374" name="Image" descr="Image"/>
          <p:cNvPicPr>
            <a:picLocks noChangeAspect="1"/>
          </p:cNvPicPr>
          <p:nvPr/>
        </p:nvPicPr>
        <p:blipFill>
          <a:blip r:embed="rId3">
            <a:extLst/>
          </a:blip>
          <a:stretch>
            <a:fillRect/>
          </a:stretch>
        </p:blipFill>
        <p:spPr>
          <a:xfrm>
            <a:off x="1346751" y="3357138"/>
            <a:ext cx="2238891" cy="919438"/>
          </a:xfrm>
          <a:prstGeom prst="rect">
            <a:avLst/>
          </a:prstGeom>
          <a:ln w="12700">
            <a:miter lim="400000"/>
          </a:ln>
        </p:spPr>
      </p:pic>
      <p:sp>
        <p:nvSpPr>
          <p:cNvPr id="375" name="Long branches “attract” each other"/>
          <p:cNvSpPr txBox="1"/>
          <p:nvPr/>
        </p:nvSpPr>
        <p:spPr>
          <a:xfrm>
            <a:off x="4560770" y="2656020"/>
            <a:ext cx="3611388"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vl1pPr>
          </a:lstStyle>
          <a:p>
            <a:pPr/>
            <a:r>
              <a:t>Long branches “attract” each other</a:t>
            </a:r>
          </a:p>
        </p:txBody>
      </p:sp>
      <p:sp>
        <p:nvSpPr>
          <p:cNvPr id="376" name="Line"/>
          <p:cNvSpPr/>
          <p:nvPr/>
        </p:nvSpPr>
        <p:spPr>
          <a:xfrm flipV="1">
            <a:off x="4884026" y="3640219"/>
            <a:ext cx="1" cy="2563516"/>
          </a:xfrm>
          <a:prstGeom prst="line">
            <a:avLst/>
          </a:prstGeom>
          <a:ln w="31750">
            <a:solidFill>
              <a:schemeClr val="accent1">
                <a:satOff val="-3994"/>
                <a:lumOff val="33627"/>
              </a:schemeClr>
            </a:solidFill>
            <a:custDash>
              <a:ds d="200000" sp="200000"/>
            </a:custDash>
            <a:miter lim="400000"/>
          </a:ln>
        </p:spPr>
        <p:txBody>
          <a:bodyPr lIns="45719" rIns="45719"/>
          <a:lstStyle/>
          <a:p>
            <a:pPr/>
          </a:p>
        </p:txBody>
      </p:sp>
      <p:sp>
        <p:nvSpPr>
          <p:cNvPr id="377" name="Line"/>
          <p:cNvSpPr/>
          <p:nvPr/>
        </p:nvSpPr>
        <p:spPr>
          <a:xfrm>
            <a:off x="4595944" y="4435309"/>
            <a:ext cx="126918" cy="1805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
                </a:lnTo>
                <a:lnTo>
                  <a:pt x="254" y="21600"/>
                </a:lnTo>
              </a:path>
            </a:pathLst>
          </a:custGeom>
          <a:ln w="31750">
            <a:solidFill>
              <a:schemeClr val="accent1">
                <a:satOff val="-3994"/>
                <a:lumOff val="33627"/>
              </a:schemeClr>
            </a:solidFill>
            <a:custDash>
              <a:ds d="200000" sp="200000"/>
            </a:custDash>
            <a:miter lim="400000"/>
          </a:ln>
        </p:spPr>
        <p:txBody>
          <a:bodyPr lIns="45719" rIns="45719"/>
          <a:lstStyle/>
          <a:p>
            <a:pPr/>
          </a:p>
        </p:txBody>
      </p:sp>
      <p:sp>
        <p:nvSpPr>
          <p:cNvPr id="378" name="Rectangle"/>
          <p:cNvSpPr/>
          <p:nvPr/>
        </p:nvSpPr>
        <p:spPr>
          <a:xfrm>
            <a:off x="4185758" y="4076700"/>
            <a:ext cx="513243" cy="2205733"/>
          </a:xfrm>
          <a:prstGeom prst="rect">
            <a:avLst/>
          </a:prstGeom>
          <a:solidFill>
            <a:schemeClr val="accent2"/>
          </a:solidFill>
          <a:ln w="12700">
            <a:solidFill>
              <a:schemeClr val="accent2"/>
            </a:solidFill>
          </a:ln>
        </p:spPr>
        <p:txBody>
          <a:bodyPr lIns="45719" rIns="45719" anchor="ctr"/>
          <a:lstStyle/>
          <a:p>
            <a:pPr/>
          </a:p>
        </p:txBody>
      </p:sp>
      <p:sp>
        <p:nvSpPr>
          <p:cNvPr id="379" name="Rectangle"/>
          <p:cNvSpPr/>
          <p:nvPr/>
        </p:nvSpPr>
        <p:spPr>
          <a:xfrm>
            <a:off x="4499024" y="6075703"/>
            <a:ext cx="355894" cy="337963"/>
          </a:xfrm>
          <a:prstGeom prst="rect">
            <a:avLst/>
          </a:prstGeom>
          <a:solidFill>
            <a:schemeClr val="accent2"/>
          </a:solidFill>
          <a:ln w="12700">
            <a:solidFill>
              <a:schemeClr val="accent2"/>
            </a:solidFill>
          </a:ln>
        </p:spPr>
        <p:txBody>
          <a:bodyPr lIns="45719" rIns="45719" anchor="ctr"/>
          <a:lstStyle/>
          <a:p>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Line"/>
          <p:cNvSpPr/>
          <p:nvPr/>
        </p:nvSpPr>
        <p:spPr>
          <a:xfrm flipV="1">
            <a:off x="4887020" y="3640219"/>
            <a:ext cx="1" cy="2563516"/>
          </a:xfrm>
          <a:prstGeom prst="line">
            <a:avLst/>
          </a:prstGeom>
          <a:ln w="34925">
            <a:solidFill>
              <a:srgbClr val="000000"/>
            </a:solidFill>
            <a:miter lim="400000"/>
          </a:ln>
        </p:spPr>
        <p:txBody>
          <a:bodyPr lIns="45719" rIns="45719"/>
          <a:lstStyle/>
          <a:p>
            <a:pPr/>
          </a:p>
        </p:txBody>
      </p:sp>
      <p:sp>
        <p:nvSpPr>
          <p:cNvPr id="382"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a:t>
            </a:r>
          </a:p>
        </p:txBody>
      </p:sp>
      <p:sp>
        <p:nvSpPr>
          <p:cNvPr id="383"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384" name="Shape 46"/>
          <p:cNvSpPr txBox="1"/>
          <p:nvPr/>
        </p:nvSpPr>
        <p:spPr>
          <a:xfrm>
            <a:off x="457200" y="1986801"/>
            <a:ext cx="8229600" cy="1892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a:p>
            <a:pPr lvl="1" marL="621631" indent="-240631">
              <a:buSzPct val="100000"/>
              <a:buChar char="•"/>
              <a:defRPr sz="2400">
                <a:solidFill>
                  <a:srgbClr val="1E495F"/>
                </a:solidFill>
              </a:defRPr>
            </a:pPr>
            <a:r>
              <a:t>Time calibration</a:t>
            </a:r>
          </a:p>
          <a:p>
            <a:pPr lvl="1" marL="621631" indent="-240631">
              <a:buSzPct val="100000"/>
              <a:buChar char="•"/>
              <a:defRPr sz="2400">
                <a:solidFill>
                  <a:srgbClr val="1E495F"/>
                </a:solidFill>
              </a:defRPr>
            </a:pPr>
            <a:r>
              <a:t>Long branch attraction</a:t>
            </a:r>
          </a:p>
        </p:txBody>
      </p:sp>
      <p:pic>
        <p:nvPicPr>
          <p:cNvPr id="385" name="fig_longBranch.pdf" descr="fig_longBranch.pdf"/>
          <p:cNvPicPr>
            <a:picLocks noChangeAspect="1"/>
          </p:cNvPicPr>
          <p:nvPr/>
        </p:nvPicPr>
        <p:blipFill>
          <a:blip r:embed="rId2">
            <a:extLst/>
          </a:blip>
          <a:stretch>
            <a:fillRect/>
          </a:stretch>
        </p:blipFill>
        <p:spPr>
          <a:xfrm>
            <a:off x="4511051" y="3248668"/>
            <a:ext cx="3857950" cy="3086360"/>
          </a:xfrm>
          <a:prstGeom prst="rect">
            <a:avLst/>
          </a:prstGeom>
          <a:ln w="12700">
            <a:miter lim="400000"/>
          </a:ln>
        </p:spPr>
      </p:pic>
      <p:sp>
        <p:nvSpPr>
          <p:cNvPr id="386" name="Line"/>
          <p:cNvSpPr/>
          <p:nvPr/>
        </p:nvSpPr>
        <p:spPr>
          <a:xfrm flipV="1">
            <a:off x="4884026" y="3640219"/>
            <a:ext cx="1" cy="2563516"/>
          </a:xfrm>
          <a:prstGeom prst="line">
            <a:avLst/>
          </a:prstGeom>
          <a:ln w="31750">
            <a:solidFill>
              <a:schemeClr val="accent1">
                <a:satOff val="-3994"/>
                <a:lumOff val="33627"/>
              </a:schemeClr>
            </a:solidFill>
            <a:custDash>
              <a:ds d="200000" sp="200000"/>
            </a:custDash>
            <a:miter lim="400000"/>
          </a:ln>
        </p:spPr>
        <p:txBody>
          <a:bodyPr lIns="45719" rIns="45719"/>
          <a:lstStyle/>
          <a:p>
            <a:pPr/>
          </a:p>
        </p:txBody>
      </p:sp>
      <p:sp>
        <p:nvSpPr>
          <p:cNvPr id="387" name="Line"/>
          <p:cNvSpPr/>
          <p:nvPr/>
        </p:nvSpPr>
        <p:spPr>
          <a:xfrm>
            <a:off x="4595944" y="4435309"/>
            <a:ext cx="126918" cy="1805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
                </a:lnTo>
                <a:lnTo>
                  <a:pt x="254" y="21600"/>
                </a:lnTo>
              </a:path>
            </a:pathLst>
          </a:custGeom>
          <a:ln w="31750">
            <a:solidFill>
              <a:schemeClr val="accent1">
                <a:satOff val="-3994"/>
                <a:lumOff val="33627"/>
              </a:schemeClr>
            </a:solidFill>
            <a:custDash>
              <a:ds d="200000" sp="200000"/>
            </a:custDash>
            <a:miter lim="400000"/>
          </a:ln>
        </p:spPr>
        <p:txBody>
          <a:bodyPr lIns="45719" rIns="45719"/>
          <a:lstStyle/>
          <a:p>
            <a:pPr/>
          </a:p>
        </p:txBody>
      </p:sp>
      <p:sp>
        <p:nvSpPr>
          <p:cNvPr id="388" name="Rectangle"/>
          <p:cNvSpPr/>
          <p:nvPr/>
        </p:nvSpPr>
        <p:spPr>
          <a:xfrm>
            <a:off x="4185758" y="4076700"/>
            <a:ext cx="513243" cy="2205733"/>
          </a:xfrm>
          <a:prstGeom prst="rect">
            <a:avLst/>
          </a:prstGeom>
          <a:solidFill>
            <a:schemeClr val="accent2"/>
          </a:solidFill>
          <a:ln w="12700">
            <a:solidFill>
              <a:schemeClr val="accent2"/>
            </a:solidFill>
          </a:ln>
        </p:spPr>
        <p:txBody>
          <a:bodyPr lIns="45719" rIns="45719" anchor="ctr"/>
          <a:lstStyle/>
          <a:p>
            <a:pPr/>
          </a:p>
        </p:txBody>
      </p:sp>
      <p:sp>
        <p:nvSpPr>
          <p:cNvPr id="389" name="Rectangle"/>
          <p:cNvSpPr/>
          <p:nvPr/>
        </p:nvSpPr>
        <p:spPr>
          <a:xfrm>
            <a:off x="4499024" y="6075703"/>
            <a:ext cx="355894" cy="337963"/>
          </a:xfrm>
          <a:prstGeom prst="rect">
            <a:avLst/>
          </a:prstGeom>
          <a:solidFill>
            <a:schemeClr val="accent2"/>
          </a:solidFill>
          <a:ln w="12700">
            <a:solidFill>
              <a:schemeClr val="accent2"/>
            </a:solidFill>
          </a:ln>
        </p:spPr>
        <p:txBody>
          <a:bodyPr lIns="45719" rIns="45719" anchor="ctr"/>
          <a:lstStyle/>
          <a:p>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 (especially in deep time)</a:t>
            </a:r>
          </a:p>
        </p:txBody>
      </p:sp>
      <p:sp>
        <p:nvSpPr>
          <p:cNvPr id="392"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393" name="Shape 46"/>
          <p:cNvSpPr txBox="1"/>
          <p:nvPr/>
        </p:nvSpPr>
        <p:spPr>
          <a:xfrm>
            <a:off x="457200" y="1986801"/>
            <a:ext cx="8229600" cy="1892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a:p>
            <a:pPr lvl="1" marL="621631" indent="-240631">
              <a:buSzPct val="100000"/>
              <a:buChar char="•"/>
              <a:defRPr sz="2400">
                <a:solidFill>
                  <a:srgbClr val="1E495F"/>
                </a:solidFill>
              </a:defRPr>
            </a:pPr>
            <a:r>
              <a:t>Time calibration</a:t>
            </a:r>
          </a:p>
          <a:p>
            <a:pPr lvl="1" marL="621631" indent="-240631">
              <a:buSzPct val="100000"/>
              <a:buChar char="•"/>
              <a:defRPr sz="2400">
                <a:solidFill>
                  <a:srgbClr val="1E495F"/>
                </a:solidFill>
              </a:defRPr>
            </a:pPr>
            <a:r>
              <a:t>Long branch attraction</a:t>
            </a:r>
          </a:p>
          <a:p>
            <a:pPr lvl="1" marL="621631" indent="-240631">
              <a:buSzPct val="100000"/>
              <a:buChar char="•"/>
              <a:defRPr sz="2400">
                <a:solidFill>
                  <a:srgbClr val="1E495F"/>
                </a:solidFill>
              </a:defRPr>
            </a:pPr>
            <a:r>
              <a:t>What genetic information goes back to LUCA?</a:t>
            </a:r>
          </a:p>
        </p:txBody>
      </p:sp>
      <p:pic>
        <p:nvPicPr>
          <p:cNvPr id="394" name="Image" descr="Image"/>
          <p:cNvPicPr>
            <a:picLocks noChangeAspect="1"/>
          </p:cNvPicPr>
          <p:nvPr/>
        </p:nvPicPr>
        <p:blipFill>
          <a:blip r:embed="rId2">
            <a:extLst/>
          </a:blip>
          <a:stretch>
            <a:fillRect/>
          </a:stretch>
        </p:blipFill>
        <p:spPr>
          <a:xfrm>
            <a:off x="6082562" y="3568171"/>
            <a:ext cx="2716625" cy="2922832"/>
          </a:xfrm>
          <a:prstGeom prst="rect">
            <a:avLst/>
          </a:prstGeom>
          <a:ln w="12700">
            <a:miter lim="400000"/>
          </a:ln>
        </p:spPr>
      </p:pic>
      <p:pic>
        <p:nvPicPr>
          <p:cNvPr id="395" name="Image" descr="Image"/>
          <p:cNvPicPr>
            <a:picLocks noChangeAspect="1"/>
          </p:cNvPicPr>
          <p:nvPr/>
        </p:nvPicPr>
        <p:blipFill>
          <a:blip r:embed="rId3">
            <a:extLst/>
          </a:blip>
          <a:stretch>
            <a:fillRect/>
          </a:stretch>
        </p:blipFill>
        <p:spPr>
          <a:xfrm>
            <a:off x="1165691" y="3783027"/>
            <a:ext cx="716618" cy="716618"/>
          </a:xfrm>
          <a:prstGeom prst="rect">
            <a:avLst/>
          </a:prstGeom>
          <a:ln w="12700">
            <a:miter lim="400000"/>
          </a:ln>
        </p:spPr>
      </p:pic>
      <p:sp>
        <p:nvSpPr>
          <p:cNvPr id="396" name="Bacteria"/>
          <p:cNvSpPr txBox="1"/>
          <p:nvPr/>
        </p:nvSpPr>
        <p:spPr>
          <a:xfrm>
            <a:off x="1864307" y="3996924"/>
            <a:ext cx="756392"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4">
                    <a:lumOff val="-7019"/>
                  </a:schemeClr>
                </a:solidFill>
              </a:defRPr>
            </a:lvl1pPr>
          </a:lstStyle>
          <a:p>
            <a:pPr/>
            <a:r>
              <a:t>Bacteria</a:t>
            </a:r>
          </a:p>
        </p:txBody>
      </p:sp>
      <p:sp>
        <p:nvSpPr>
          <p:cNvPr id="397" name="Human"/>
          <p:cNvSpPr txBox="1"/>
          <p:nvPr/>
        </p:nvSpPr>
        <p:spPr>
          <a:xfrm>
            <a:off x="5301878" y="3996924"/>
            <a:ext cx="677303"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4">
                    <a:lumOff val="-7019"/>
                  </a:schemeClr>
                </a:solidFill>
              </a:defRPr>
            </a:lvl1pPr>
          </a:lstStyle>
          <a:p>
            <a:pPr/>
            <a:r>
              <a:t>Human</a:t>
            </a:r>
          </a:p>
        </p:txBody>
      </p:sp>
      <p:cxnSp>
        <p:nvCxnSpPr>
          <p:cNvPr id="398" name="Connection Line"/>
          <p:cNvCxnSpPr>
            <a:stCxn id="397" idx="0"/>
            <a:endCxn id="396" idx="0"/>
          </p:cNvCxnSpPr>
          <p:nvPr/>
        </p:nvCxnSpPr>
        <p:spPr>
          <a:xfrm flipH="1">
            <a:off x="2242503" y="4141335"/>
            <a:ext cx="3398027" cy="1"/>
          </a:xfrm>
          <a:prstGeom prst="straightConnector1">
            <a:avLst/>
          </a:prstGeom>
          <a:ln w="38100">
            <a:solidFill>
              <a:schemeClr val="accent1"/>
            </a:solidFill>
            <a:headEnd type="arrow"/>
            <a:tailEnd type="arrow"/>
          </a:ln>
        </p:spPr>
      </p:cxnSp>
      <p:sp>
        <p:nvSpPr>
          <p:cNvPr id="399" name="Billions of years"/>
          <p:cNvSpPr txBox="1"/>
          <p:nvPr/>
        </p:nvSpPr>
        <p:spPr>
          <a:xfrm>
            <a:off x="3307805" y="3996924"/>
            <a:ext cx="1349261" cy="288824"/>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4">
                    <a:lumOff val="-7019"/>
                  </a:schemeClr>
                </a:solidFill>
              </a:defRPr>
            </a:lvl1pPr>
          </a:lstStyle>
          <a:p>
            <a:pPr/>
            <a:r>
              <a:t>Billions of years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1" name="Image" descr="Image"/>
          <p:cNvPicPr>
            <a:picLocks noChangeAspect="1"/>
          </p:cNvPicPr>
          <p:nvPr/>
        </p:nvPicPr>
        <p:blipFill>
          <a:blip r:embed="rId2">
            <a:extLst/>
          </a:blip>
          <a:stretch>
            <a:fillRect/>
          </a:stretch>
        </p:blipFill>
        <p:spPr>
          <a:xfrm>
            <a:off x="5007023" y="3706989"/>
            <a:ext cx="3102425" cy="2680364"/>
          </a:xfrm>
          <a:prstGeom prst="rect">
            <a:avLst/>
          </a:prstGeom>
          <a:ln w="12700">
            <a:miter lim="400000"/>
          </a:ln>
        </p:spPr>
      </p:pic>
      <p:sp>
        <p:nvSpPr>
          <p:cNvPr id="402"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Caveats: inferring the past is hard (especially in deep time)</a:t>
            </a:r>
          </a:p>
        </p:txBody>
      </p:sp>
      <p:sp>
        <p:nvSpPr>
          <p:cNvPr id="403"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sp>
        <p:nvSpPr>
          <p:cNvPr id="404" name="Shape 46"/>
          <p:cNvSpPr txBox="1"/>
          <p:nvPr/>
        </p:nvSpPr>
        <p:spPr>
          <a:xfrm>
            <a:off x="457200" y="1986801"/>
            <a:ext cx="8229600" cy="24747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621631" indent="-240631">
              <a:buSzPct val="100000"/>
              <a:buChar char="•"/>
              <a:defRPr sz="2400">
                <a:solidFill>
                  <a:srgbClr val="1E495F"/>
                </a:solidFill>
              </a:defRPr>
            </a:pPr>
            <a:r>
              <a:t>Rooting the tree with an outgroup</a:t>
            </a:r>
          </a:p>
          <a:p>
            <a:pPr lvl="1" marL="621631" indent="-240631">
              <a:buSzPct val="100000"/>
              <a:buChar char="•"/>
              <a:defRPr sz="2400">
                <a:solidFill>
                  <a:srgbClr val="1E495F"/>
                </a:solidFill>
              </a:defRPr>
            </a:pPr>
            <a:r>
              <a:t>Time calibration</a:t>
            </a:r>
          </a:p>
          <a:p>
            <a:pPr lvl="1" marL="621631" indent="-240631">
              <a:buSzPct val="100000"/>
              <a:buChar char="•"/>
              <a:defRPr sz="2400">
                <a:solidFill>
                  <a:srgbClr val="1E495F"/>
                </a:solidFill>
              </a:defRPr>
            </a:pPr>
            <a:r>
              <a:t>Long branch attraction</a:t>
            </a:r>
          </a:p>
          <a:p>
            <a:pPr lvl="1" marL="621631" indent="-240631">
              <a:buSzPct val="100000"/>
              <a:buChar char="•"/>
              <a:defRPr sz="2400">
                <a:solidFill>
                  <a:srgbClr val="1E495F"/>
                </a:solidFill>
              </a:defRPr>
            </a:pPr>
            <a:r>
              <a:t>What genetic information goes back to LUCA?</a:t>
            </a:r>
          </a:p>
          <a:p>
            <a:pPr lvl="2" marL="1002631" indent="-240631">
              <a:buSzPct val="100000"/>
              <a:buChar char="•"/>
              <a:defRPr sz="2400">
                <a:solidFill>
                  <a:srgbClr val="1E495F"/>
                </a:solidFill>
              </a:defRPr>
            </a:pPr>
            <a:r>
              <a:t>Ribosomal RNA and protein genes</a:t>
            </a:r>
          </a:p>
        </p:txBody>
      </p:sp>
      <p:sp>
        <p:nvSpPr>
          <p:cNvPr id="405" name="Shape 72"/>
          <p:cNvSpPr txBox="1"/>
          <p:nvPr/>
        </p:nvSpPr>
        <p:spPr>
          <a:xfrm>
            <a:off x="6990898" y="6191947"/>
            <a:ext cx="1599682" cy="4051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lvl1pPr>
              <a:buClr>
                <a:srgbClr val="000000"/>
              </a:buClr>
              <a:buFont typeface="Arial"/>
              <a:defRPr sz="1500">
                <a:solidFill>
                  <a:srgbClr val="084A61"/>
                </a:solidFill>
              </a:defRPr>
            </a:lvl1pPr>
          </a:lstStyle>
          <a:p>
            <a:pPr/>
            <a:r>
              <a:t>David Goodsell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pic>
        <p:nvPicPr>
          <p:cNvPr id="66" name="Screen Shot 2019-04-05 at 3.05.39 PM.png" descr="Screen Shot 2019-04-05 at 3.05.39 PM.png"/>
          <p:cNvPicPr>
            <a:picLocks noChangeAspect="1"/>
          </p:cNvPicPr>
          <p:nvPr/>
        </p:nvPicPr>
        <p:blipFill>
          <a:blip r:embed="rId2">
            <a:extLst/>
          </a:blip>
          <a:stretch>
            <a:fillRect/>
          </a:stretch>
        </p:blipFill>
        <p:spPr>
          <a:xfrm>
            <a:off x="726960" y="1868933"/>
            <a:ext cx="7690080" cy="4221478"/>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75"/>
          <p:cNvSpPr txBox="1"/>
          <p:nvPr>
            <p:ph type="title"/>
          </p:nvPr>
        </p:nvSpPr>
        <p:spPr>
          <a:xfrm>
            <a:off x="457200" y="194766"/>
            <a:ext cx="8229600" cy="1143001"/>
          </a:xfrm>
          <a:prstGeom prst="rect">
            <a:avLst/>
          </a:prstGeom>
        </p:spPr>
        <p:txBody>
          <a:bodyPr/>
          <a:lstStyle>
            <a:lvl1pPr defTabSz="557784">
              <a:defRPr b="1" sz="3660">
                <a:solidFill>
                  <a:srgbClr val="0E7D81"/>
                </a:solidFill>
              </a:defRPr>
            </a:lvl1pPr>
          </a:lstStyle>
          <a:p>
            <a:pPr/>
            <a:r>
              <a:t>References and Suggested Reading</a:t>
            </a:r>
          </a:p>
        </p:txBody>
      </p:sp>
      <p:sp>
        <p:nvSpPr>
          <p:cNvPr id="408" name="Shape 71"/>
          <p:cNvSpPr txBox="1"/>
          <p:nvPr>
            <p:ph type="body" idx="1"/>
          </p:nvPr>
        </p:nvSpPr>
        <p:spPr>
          <a:xfrm>
            <a:off x="457199" y="1261885"/>
            <a:ext cx="8229601" cy="5191719"/>
          </a:xfrm>
          <a:prstGeom prst="rect">
            <a:avLst/>
          </a:prstGeom>
        </p:spPr>
        <p:txBody>
          <a:bodyPr anchor="t"/>
          <a:lstStyle/>
          <a:p>
            <a:pPr marL="402336" indent="-402336" defTabSz="301752">
              <a:lnSpc>
                <a:spcPts val="3800"/>
              </a:lnSpc>
              <a:spcBef>
                <a:spcPts val="900"/>
              </a:spcBef>
              <a:buClrTx/>
              <a:buSzTx/>
              <a:buFontTx/>
              <a:buNone/>
              <a:defRPr b="0" sz="1584">
                <a:solidFill>
                  <a:srgbClr val="084A61"/>
                </a:solidFill>
              </a:defRPr>
            </a:pPr>
            <a:r>
              <a:t>Huelsenbeck, J. P., &amp; Ronquist, F. (2001). MRBAYES: Bayesian inference of phylogenetic trees. </a:t>
            </a:r>
            <a:r>
              <a:rPr i="1"/>
              <a:t>Bioinformatics</a:t>
            </a:r>
            <a:r>
              <a:t>, 17, 754-755.</a:t>
            </a:r>
          </a:p>
          <a:p>
            <a:pPr marL="402336" indent="-402336" defTabSz="301752">
              <a:lnSpc>
                <a:spcPts val="3800"/>
              </a:lnSpc>
              <a:spcBef>
                <a:spcPts val="900"/>
              </a:spcBef>
              <a:buClrTx/>
              <a:buSzTx/>
              <a:buFontTx/>
              <a:buNone/>
              <a:defRPr b="0" sz="1584">
                <a:solidFill>
                  <a:srgbClr val="084A61"/>
                </a:solidFill>
              </a:defRPr>
            </a:pPr>
            <a:r>
              <a:t>Huelsenbeck, J. P., &amp; Crandall, K. A. (1997). Phylogeny estimation and hypothesis testing using maximum likelihood. </a:t>
            </a:r>
            <a:r>
              <a:rPr i="1"/>
              <a:t>Annual Review of Ecology and Systematics</a:t>
            </a:r>
            <a:r>
              <a:t>, 28, 437-466.</a:t>
            </a:r>
          </a:p>
          <a:p>
            <a:pPr marL="402336" indent="-402336" defTabSz="301752">
              <a:lnSpc>
                <a:spcPts val="3800"/>
              </a:lnSpc>
              <a:spcBef>
                <a:spcPts val="900"/>
              </a:spcBef>
              <a:buClrTx/>
              <a:buSzTx/>
              <a:buFontTx/>
              <a:buNone/>
              <a:defRPr b="0" sz="1584">
                <a:solidFill>
                  <a:srgbClr val="084A61"/>
                </a:solidFill>
              </a:defRPr>
            </a:pPr>
            <a:r>
              <a:t>Hug, L. A., Baker, B. J., Anantharaman, K., ... &amp; Banfield, J. F. (2016). A new view of the tree of life. </a:t>
            </a:r>
            <a:r>
              <a:rPr i="1"/>
              <a:t>Nature Microbiology</a:t>
            </a:r>
            <a:r>
              <a:t>, 1, 16048.</a:t>
            </a:r>
          </a:p>
          <a:p>
            <a:pPr marL="402336" indent="-402336" defTabSz="301752">
              <a:lnSpc>
                <a:spcPts val="3800"/>
              </a:lnSpc>
              <a:spcBef>
                <a:spcPts val="900"/>
              </a:spcBef>
              <a:buClrTx/>
              <a:buSzTx/>
              <a:buFontTx/>
              <a:buNone/>
              <a:defRPr b="0" sz="1584">
                <a:solidFill>
                  <a:srgbClr val="084A61"/>
                </a:solidFill>
              </a:defRPr>
            </a:pPr>
            <a:r>
              <a:t>Philippe, H., Zhou, Y., Brinkmann, H., Rodrigue, N., &amp; Delsuc, F. (2005). Heterotachy and long-branch attraction in phylogenetics. </a:t>
            </a:r>
            <a:r>
              <a:rPr i="1"/>
              <a:t>BMC Evolutionary Biology</a:t>
            </a:r>
            <a:r>
              <a:t>, 5, 50.</a:t>
            </a:r>
          </a:p>
          <a:p>
            <a:pPr marL="402336" indent="-402336" defTabSz="301752">
              <a:lnSpc>
                <a:spcPts val="3800"/>
              </a:lnSpc>
              <a:spcBef>
                <a:spcPts val="900"/>
              </a:spcBef>
              <a:buClrTx/>
              <a:buSzTx/>
              <a:buFontTx/>
              <a:buNone/>
              <a:defRPr b="0" sz="1584">
                <a:solidFill>
                  <a:srgbClr val="084A61"/>
                </a:solidFill>
              </a:defRPr>
            </a:pPr>
            <a:r>
              <a:t>Quast, C., Pruesse, E., Yilmaz, P., ... &amp; Glöckner, F. O. (2012). The SILVA ribosomal RNA gene database project: improved data processing and web-based tools. </a:t>
            </a:r>
            <a:r>
              <a:rPr i="1"/>
              <a:t>Nucleic Acids Research</a:t>
            </a:r>
            <a:r>
              <a:t>, 41, D590-D596.</a:t>
            </a:r>
          </a:p>
          <a:p>
            <a:pPr marL="402336" indent="-402336" defTabSz="301752">
              <a:lnSpc>
                <a:spcPts val="3800"/>
              </a:lnSpc>
              <a:spcBef>
                <a:spcPts val="900"/>
              </a:spcBef>
              <a:buClrTx/>
              <a:buSzTx/>
              <a:buFontTx/>
              <a:buNone/>
              <a:defRPr b="0" sz="1584">
                <a:solidFill>
                  <a:srgbClr val="084A61"/>
                </a:solidFill>
              </a:defRPr>
            </a:pPr>
            <a:r>
              <a:t>Sanderson, M. J. (2003). r8s: inferring absolute rates of molecular evolution and divergence times in the absence of a molecular clock. </a:t>
            </a:r>
            <a:r>
              <a:rPr i="1"/>
              <a:t>Bioinformatics</a:t>
            </a:r>
            <a:r>
              <a:t>, 19, 301-302.</a:t>
            </a:r>
          </a:p>
          <a:p>
            <a:pPr marL="402336" indent="-402336" defTabSz="301752">
              <a:lnSpc>
                <a:spcPts val="3800"/>
              </a:lnSpc>
              <a:spcBef>
                <a:spcPts val="900"/>
              </a:spcBef>
              <a:buClrTx/>
              <a:buSzTx/>
              <a:buFontTx/>
              <a:buNone/>
              <a:defRPr b="0" sz="1584">
                <a:solidFill>
                  <a:srgbClr val="084A61"/>
                </a:solidFill>
              </a:defRPr>
            </a:pPr>
            <a:r>
              <a:t>Smit, S., Widmann, J., &amp; Knight, R. (2007). Evolutionary rates vary among rRNA structural elements. </a:t>
            </a:r>
            <a:r>
              <a:rPr i="1"/>
              <a:t>Nucleic Acids Research</a:t>
            </a:r>
            <a:r>
              <a:t>, 35, 3339-3354.</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pic>
        <p:nvPicPr>
          <p:cNvPr id="69" name="Screen Shot 2019-04-05 at 3.05.39 PM.png" descr="Screen Shot 2019-04-05 at 3.05.39 PM.png"/>
          <p:cNvPicPr>
            <a:picLocks noChangeAspect="1"/>
          </p:cNvPicPr>
          <p:nvPr/>
        </p:nvPicPr>
        <p:blipFill>
          <a:blip r:embed="rId2">
            <a:extLst/>
          </a:blip>
          <a:stretch>
            <a:fillRect/>
          </a:stretch>
        </p:blipFill>
        <p:spPr>
          <a:xfrm>
            <a:off x="726960" y="1868933"/>
            <a:ext cx="7690080" cy="4221478"/>
          </a:xfrm>
          <a:prstGeom prst="rect">
            <a:avLst/>
          </a:prstGeom>
          <a:ln w="25400">
            <a:solidFill>
              <a:srgbClr val="000000"/>
            </a:solidFill>
            <a:miter lim="400000"/>
          </a:ln>
        </p:spPr>
      </p:pic>
      <p:sp>
        <p:nvSpPr>
          <p:cNvPr id="70" name="Oval"/>
          <p:cNvSpPr/>
          <p:nvPr/>
        </p:nvSpPr>
        <p:spPr>
          <a:xfrm>
            <a:off x="4597400" y="2448560"/>
            <a:ext cx="3781918" cy="2371345"/>
          </a:xfrm>
          <a:prstGeom prst="ellipse">
            <a:avLst/>
          </a:prstGeom>
          <a:ln w="25400">
            <a:solidFill>
              <a:schemeClr val="accent1"/>
            </a:solidFill>
          </a:ln>
        </p:spPr>
        <p:txBody>
          <a:bodyPr lIns="45719" rIns="45719" anchor="ct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Goal: find the process leading to the data</a:t>
            </a:r>
          </a:p>
        </p:txBody>
      </p:sp>
      <p:sp>
        <p:nvSpPr>
          <p:cNvPr id="73"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pic>
        <p:nvPicPr>
          <p:cNvPr id="74" name="fig_phyloSeq1.pdf" descr="fig_phyloSeq1.pdf"/>
          <p:cNvPicPr>
            <a:picLocks noChangeAspect="1"/>
          </p:cNvPicPr>
          <p:nvPr/>
        </p:nvPicPr>
        <p:blipFill>
          <a:blip r:embed="rId2">
            <a:extLst/>
          </a:blip>
          <a:stretch>
            <a:fillRect/>
          </a:stretch>
        </p:blipFill>
        <p:spPr>
          <a:xfrm>
            <a:off x="4116427" y="2367240"/>
            <a:ext cx="4572001" cy="36576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Goal: find the process leading to the data</a:t>
            </a:r>
          </a:p>
        </p:txBody>
      </p:sp>
      <p:sp>
        <p:nvSpPr>
          <p:cNvPr id="77"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pic>
        <p:nvPicPr>
          <p:cNvPr id="78" name="fig_phyloSeq1.pdf" descr="fig_phyloSeq1.pdf"/>
          <p:cNvPicPr>
            <a:picLocks noChangeAspect="1"/>
          </p:cNvPicPr>
          <p:nvPr/>
        </p:nvPicPr>
        <p:blipFill>
          <a:blip r:embed="rId2">
            <a:extLst/>
          </a:blip>
          <a:stretch>
            <a:fillRect/>
          </a:stretch>
        </p:blipFill>
        <p:spPr>
          <a:xfrm>
            <a:off x="4116427" y="2367240"/>
            <a:ext cx="4572001" cy="3657601"/>
          </a:xfrm>
          <a:prstGeom prst="rect">
            <a:avLst/>
          </a:prstGeom>
          <a:ln w="12700">
            <a:miter lim="400000"/>
          </a:ln>
        </p:spPr>
      </p:pic>
      <p:sp>
        <p:nvSpPr>
          <p:cNvPr id="79" name="A"/>
          <p:cNvSpPr txBox="1"/>
          <p:nvPr/>
        </p:nvSpPr>
        <p:spPr>
          <a:xfrm>
            <a:off x="861510" y="2223700"/>
            <a:ext cx="30744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BD3932"/>
                </a:solidFill>
              </a:defRPr>
            </a:lvl1pPr>
          </a:lstStyle>
          <a:p>
            <a:pPr/>
            <a:r>
              <a:t>A</a:t>
            </a:r>
          </a:p>
        </p:txBody>
      </p:sp>
      <p:sp>
        <p:nvSpPr>
          <p:cNvPr id="80" name="C"/>
          <p:cNvSpPr txBox="1"/>
          <p:nvPr/>
        </p:nvSpPr>
        <p:spPr>
          <a:xfrm>
            <a:off x="1701593" y="2223700"/>
            <a:ext cx="324258"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5AC9CA"/>
                </a:solidFill>
              </a:defRPr>
            </a:lvl1pPr>
          </a:lstStyle>
          <a:p>
            <a:pPr/>
            <a:r>
              <a:t>C</a:t>
            </a:r>
          </a:p>
        </p:txBody>
      </p:sp>
      <p:sp>
        <p:nvSpPr>
          <p:cNvPr id="81" name="G"/>
          <p:cNvSpPr txBox="1"/>
          <p:nvPr/>
        </p:nvSpPr>
        <p:spPr>
          <a:xfrm>
            <a:off x="2541603" y="2223700"/>
            <a:ext cx="34122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5BA40"/>
                </a:solidFill>
              </a:defRPr>
            </a:lvl1pPr>
          </a:lstStyle>
          <a:p>
            <a:pPr/>
            <a:r>
              <a:t>G</a:t>
            </a:r>
          </a:p>
        </p:txBody>
      </p:sp>
      <p:sp>
        <p:nvSpPr>
          <p:cNvPr id="82" name="T"/>
          <p:cNvSpPr txBox="1"/>
          <p:nvPr/>
        </p:nvSpPr>
        <p:spPr>
          <a:xfrm>
            <a:off x="3415545" y="2223700"/>
            <a:ext cx="290325"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4133C4"/>
                </a:solidFill>
              </a:defRPr>
            </a:lvl1pPr>
          </a:lstStyle>
          <a:p>
            <a:pPr/>
            <a:r>
              <a:t>T</a:t>
            </a:r>
          </a:p>
        </p:txBody>
      </p:sp>
      <p:sp>
        <p:nvSpPr>
          <p:cNvPr id="83" name="A"/>
          <p:cNvSpPr txBox="1"/>
          <p:nvPr/>
        </p:nvSpPr>
        <p:spPr>
          <a:xfrm>
            <a:off x="312493" y="2565537"/>
            <a:ext cx="307440"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BD3932"/>
                </a:solidFill>
              </a:defRPr>
            </a:lvl1pPr>
          </a:lstStyle>
          <a:p>
            <a:pPr/>
            <a:r>
              <a:t>A</a:t>
            </a:r>
          </a:p>
        </p:txBody>
      </p:sp>
      <p:sp>
        <p:nvSpPr>
          <p:cNvPr id="84" name="C"/>
          <p:cNvSpPr txBox="1"/>
          <p:nvPr/>
        </p:nvSpPr>
        <p:spPr>
          <a:xfrm>
            <a:off x="304084" y="2940145"/>
            <a:ext cx="324258"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5AC9CA"/>
                </a:solidFill>
              </a:defRPr>
            </a:lvl1pPr>
          </a:lstStyle>
          <a:p>
            <a:pPr/>
            <a:r>
              <a:t>C</a:t>
            </a:r>
          </a:p>
        </p:txBody>
      </p:sp>
      <p:sp>
        <p:nvSpPr>
          <p:cNvPr id="85" name="G"/>
          <p:cNvSpPr txBox="1"/>
          <p:nvPr/>
        </p:nvSpPr>
        <p:spPr>
          <a:xfrm>
            <a:off x="295601" y="3314753"/>
            <a:ext cx="34122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5BA40"/>
                </a:solidFill>
              </a:defRPr>
            </a:lvl1pPr>
          </a:lstStyle>
          <a:p>
            <a:pPr/>
            <a:r>
              <a:t>G</a:t>
            </a:r>
          </a:p>
        </p:txBody>
      </p:sp>
      <p:sp>
        <p:nvSpPr>
          <p:cNvPr id="86" name="T"/>
          <p:cNvSpPr txBox="1"/>
          <p:nvPr/>
        </p:nvSpPr>
        <p:spPr>
          <a:xfrm>
            <a:off x="321051" y="3689361"/>
            <a:ext cx="290325"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4133C4"/>
                </a:solidFill>
              </a:defRPr>
            </a:lvl1pPr>
          </a:lstStyle>
          <a:p>
            <a:pPr/>
            <a:r>
              <a:t>T</a:t>
            </a:r>
          </a:p>
        </p:txBody>
      </p:sp>
      <p:pic>
        <p:nvPicPr>
          <p:cNvPr id="87" name="Image" descr="Image"/>
          <p:cNvPicPr>
            <a:picLocks noChangeAspect="1"/>
          </p:cNvPicPr>
          <p:nvPr/>
        </p:nvPicPr>
        <p:blipFill>
          <a:blip r:embed="rId3">
            <a:extLst/>
          </a:blip>
          <a:stretch>
            <a:fillRect/>
          </a:stretch>
        </p:blipFill>
        <p:spPr>
          <a:xfrm>
            <a:off x="755667" y="2740055"/>
            <a:ext cx="3097319" cy="127196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Goal: find the process leading to the data</a:t>
            </a:r>
          </a:p>
        </p:txBody>
      </p:sp>
      <p:sp>
        <p:nvSpPr>
          <p:cNvPr id="90"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pic>
        <p:nvPicPr>
          <p:cNvPr id="91" name="fig_phyloSeq1.pdf" descr="fig_phyloSeq1.pdf"/>
          <p:cNvPicPr>
            <a:picLocks noChangeAspect="1"/>
          </p:cNvPicPr>
          <p:nvPr/>
        </p:nvPicPr>
        <p:blipFill>
          <a:blip r:embed="rId2">
            <a:extLst/>
          </a:blip>
          <a:stretch>
            <a:fillRect/>
          </a:stretch>
        </p:blipFill>
        <p:spPr>
          <a:xfrm>
            <a:off x="4116427" y="2367240"/>
            <a:ext cx="4572001" cy="3657601"/>
          </a:xfrm>
          <a:prstGeom prst="rect">
            <a:avLst/>
          </a:prstGeom>
          <a:ln w="12700">
            <a:miter lim="400000"/>
          </a:ln>
        </p:spPr>
      </p:pic>
      <p:sp>
        <p:nvSpPr>
          <p:cNvPr id="92" name="A"/>
          <p:cNvSpPr txBox="1"/>
          <p:nvPr/>
        </p:nvSpPr>
        <p:spPr>
          <a:xfrm>
            <a:off x="861510" y="2223700"/>
            <a:ext cx="30744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BD3932"/>
                </a:solidFill>
              </a:defRPr>
            </a:lvl1pPr>
          </a:lstStyle>
          <a:p>
            <a:pPr/>
            <a:r>
              <a:t>A</a:t>
            </a:r>
          </a:p>
        </p:txBody>
      </p:sp>
      <p:sp>
        <p:nvSpPr>
          <p:cNvPr id="93" name="C"/>
          <p:cNvSpPr txBox="1"/>
          <p:nvPr/>
        </p:nvSpPr>
        <p:spPr>
          <a:xfrm>
            <a:off x="1701593" y="2223700"/>
            <a:ext cx="324258"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5AC9CA"/>
                </a:solidFill>
              </a:defRPr>
            </a:lvl1pPr>
          </a:lstStyle>
          <a:p>
            <a:pPr/>
            <a:r>
              <a:t>C</a:t>
            </a:r>
          </a:p>
        </p:txBody>
      </p:sp>
      <p:sp>
        <p:nvSpPr>
          <p:cNvPr id="94" name="G"/>
          <p:cNvSpPr txBox="1"/>
          <p:nvPr/>
        </p:nvSpPr>
        <p:spPr>
          <a:xfrm>
            <a:off x="2541603" y="2223700"/>
            <a:ext cx="34122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5BA40"/>
                </a:solidFill>
              </a:defRPr>
            </a:lvl1pPr>
          </a:lstStyle>
          <a:p>
            <a:pPr/>
            <a:r>
              <a:t>G</a:t>
            </a:r>
          </a:p>
        </p:txBody>
      </p:sp>
      <p:sp>
        <p:nvSpPr>
          <p:cNvPr id="95" name="T"/>
          <p:cNvSpPr txBox="1"/>
          <p:nvPr/>
        </p:nvSpPr>
        <p:spPr>
          <a:xfrm>
            <a:off x="3415545" y="2223700"/>
            <a:ext cx="290325"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4133C4"/>
                </a:solidFill>
              </a:defRPr>
            </a:lvl1pPr>
          </a:lstStyle>
          <a:p>
            <a:pPr/>
            <a:r>
              <a:t>T</a:t>
            </a:r>
          </a:p>
        </p:txBody>
      </p:sp>
      <p:sp>
        <p:nvSpPr>
          <p:cNvPr id="96" name="A"/>
          <p:cNvSpPr txBox="1"/>
          <p:nvPr/>
        </p:nvSpPr>
        <p:spPr>
          <a:xfrm>
            <a:off x="312493" y="2565537"/>
            <a:ext cx="307440"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BD3932"/>
                </a:solidFill>
              </a:defRPr>
            </a:lvl1pPr>
          </a:lstStyle>
          <a:p>
            <a:pPr/>
            <a:r>
              <a:t>A</a:t>
            </a:r>
          </a:p>
        </p:txBody>
      </p:sp>
      <p:sp>
        <p:nvSpPr>
          <p:cNvPr id="97" name="C"/>
          <p:cNvSpPr txBox="1"/>
          <p:nvPr/>
        </p:nvSpPr>
        <p:spPr>
          <a:xfrm>
            <a:off x="304084" y="2940145"/>
            <a:ext cx="324258"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5AC9CA"/>
                </a:solidFill>
              </a:defRPr>
            </a:lvl1pPr>
          </a:lstStyle>
          <a:p>
            <a:pPr/>
            <a:r>
              <a:t>C</a:t>
            </a:r>
          </a:p>
        </p:txBody>
      </p:sp>
      <p:sp>
        <p:nvSpPr>
          <p:cNvPr id="98" name="G"/>
          <p:cNvSpPr txBox="1"/>
          <p:nvPr/>
        </p:nvSpPr>
        <p:spPr>
          <a:xfrm>
            <a:off x="295601" y="3314753"/>
            <a:ext cx="34122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5BA40"/>
                </a:solidFill>
              </a:defRPr>
            </a:lvl1pPr>
          </a:lstStyle>
          <a:p>
            <a:pPr/>
            <a:r>
              <a:t>G</a:t>
            </a:r>
          </a:p>
        </p:txBody>
      </p:sp>
      <p:sp>
        <p:nvSpPr>
          <p:cNvPr id="99" name="T"/>
          <p:cNvSpPr txBox="1"/>
          <p:nvPr/>
        </p:nvSpPr>
        <p:spPr>
          <a:xfrm>
            <a:off x="321051" y="3689361"/>
            <a:ext cx="290325"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4133C4"/>
                </a:solidFill>
              </a:defRPr>
            </a:lvl1pPr>
          </a:lstStyle>
          <a:p>
            <a:pPr/>
            <a:r>
              <a:t>T</a:t>
            </a:r>
          </a:p>
        </p:txBody>
      </p:sp>
      <p:pic>
        <p:nvPicPr>
          <p:cNvPr id="100" name="Image" descr="Image"/>
          <p:cNvPicPr>
            <a:picLocks noChangeAspect="1"/>
          </p:cNvPicPr>
          <p:nvPr/>
        </p:nvPicPr>
        <p:blipFill>
          <a:blip r:embed="rId3">
            <a:extLst/>
          </a:blip>
          <a:stretch>
            <a:fillRect/>
          </a:stretch>
        </p:blipFill>
        <p:spPr>
          <a:xfrm>
            <a:off x="755667" y="2740055"/>
            <a:ext cx="3097319" cy="1271966"/>
          </a:xfrm>
          <a:prstGeom prst="rect">
            <a:avLst/>
          </a:prstGeom>
          <a:ln w="12700">
            <a:miter lim="400000"/>
          </a:ln>
        </p:spPr>
      </p:pic>
      <p:sp>
        <p:nvSpPr>
          <p:cNvPr id="101" name="Rectangle"/>
          <p:cNvSpPr/>
          <p:nvPr/>
        </p:nvSpPr>
        <p:spPr>
          <a:xfrm>
            <a:off x="198076" y="2149071"/>
            <a:ext cx="8747848" cy="4093938"/>
          </a:xfrm>
          <a:prstGeom prst="rect">
            <a:avLst/>
          </a:prstGeom>
          <a:solidFill>
            <a:schemeClr val="accent2">
              <a:alpha val="77318"/>
            </a:schemeClr>
          </a:solidFill>
          <a:ln w="12700">
            <a:miter lim="400000"/>
          </a:ln>
        </p:spPr>
        <p:txBody>
          <a:bodyPr lIns="45719" rIns="45719" anchor="ctr"/>
          <a:lstStyle/>
          <a:p>
            <a:pPr/>
          </a:p>
        </p:txBody>
      </p:sp>
      <p:sp>
        <p:nvSpPr>
          <p:cNvPr id="102" name="Transition rates"/>
          <p:cNvSpPr txBox="1"/>
          <p:nvPr/>
        </p:nvSpPr>
        <p:spPr>
          <a:xfrm>
            <a:off x="822971" y="2903291"/>
            <a:ext cx="2715702" cy="510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solidFill>
                  <a:schemeClr val="accent6">
                    <a:satOff val="-23714"/>
                    <a:lumOff val="-11764"/>
                  </a:schemeClr>
                </a:solidFill>
              </a:defRPr>
            </a:lvl1pPr>
          </a:lstStyle>
          <a:p>
            <a:pPr/>
            <a:r>
              <a:t>Transition rates</a:t>
            </a:r>
          </a:p>
        </p:txBody>
      </p:sp>
      <p:sp>
        <p:nvSpPr>
          <p:cNvPr id="103" name="Topology"/>
          <p:cNvSpPr txBox="1"/>
          <p:nvPr/>
        </p:nvSpPr>
        <p:spPr>
          <a:xfrm>
            <a:off x="4132449" y="2903291"/>
            <a:ext cx="2715702" cy="5107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000">
                <a:solidFill>
                  <a:schemeClr val="accent4">
                    <a:lumOff val="-7019"/>
                  </a:schemeClr>
                </a:solidFill>
              </a:defRPr>
            </a:lvl1pPr>
          </a:lstStyle>
          <a:p>
            <a:pPr/>
            <a:r>
              <a:t>Topology</a:t>
            </a:r>
          </a:p>
        </p:txBody>
      </p:sp>
      <p:sp>
        <p:nvSpPr>
          <p:cNvPr id="104" name="Sequence data"/>
          <p:cNvSpPr txBox="1"/>
          <p:nvPr/>
        </p:nvSpPr>
        <p:spPr>
          <a:xfrm>
            <a:off x="6872249" y="2687391"/>
            <a:ext cx="1826236" cy="9425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000">
                <a:solidFill>
                  <a:srgbClr val="000000"/>
                </a:solidFill>
              </a:defRPr>
            </a:lvl1pPr>
          </a:lstStyle>
          <a:p>
            <a:pPr/>
            <a:r>
              <a:t>Sequence data</a:t>
            </a:r>
          </a:p>
        </p:txBody>
      </p:sp>
      <p:sp>
        <p:nvSpPr>
          <p:cNvPr id="105" name="Oval"/>
          <p:cNvSpPr/>
          <p:nvPr/>
        </p:nvSpPr>
        <p:spPr>
          <a:xfrm>
            <a:off x="383508" y="2138891"/>
            <a:ext cx="3594628" cy="2474293"/>
          </a:xfrm>
          <a:prstGeom prst="ellipse">
            <a:avLst/>
          </a:prstGeom>
          <a:ln w="25400">
            <a:solidFill>
              <a:schemeClr val="accent4">
                <a:lumOff val="-7019"/>
              </a:schemeClr>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106" name="Oval"/>
          <p:cNvSpPr/>
          <p:nvPr/>
        </p:nvSpPr>
        <p:spPr>
          <a:xfrm>
            <a:off x="4425950" y="2138891"/>
            <a:ext cx="2128701" cy="4000477"/>
          </a:xfrm>
          <a:prstGeom prst="ellipse">
            <a:avLst/>
          </a:prstGeom>
          <a:ln w="25400">
            <a:solidFill>
              <a:schemeClr val="accent4">
                <a:lumOff val="-7019"/>
              </a:schemeClr>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107" name="Oval"/>
          <p:cNvSpPr/>
          <p:nvPr/>
        </p:nvSpPr>
        <p:spPr>
          <a:xfrm>
            <a:off x="6638615" y="2138892"/>
            <a:ext cx="2305636" cy="4000476"/>
          </a:xfrm>
          <a:prstGeom prst="ellipse">
            <a:avLst/>
          </a:prstGeom>
          <a:ln w="25400">
            <a:solidFill>
              <a:srgbClr val="000000"/>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Goal: find the process leading to the data</a:t>
            </a:r>
          </a:p>
        </p:txBody>
      </p:sp>
      <p:sp>
        <p:nvSpPr>
          <p:cNvPr id="110"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grpSp>
        <p:nvGrpSpPr>
          <p:cNvPr id="115" name="Group"/>
          <p:cNvGrpSpPr/>
          <p:nvPr/>
        </p:nvGrpSpPr>
        <p:grpSpPr>
          <a:xfrm>
            <a:off x="810316" y="2577505"/>
            <a:ext cx="7523368" cy="942577"/>
            <a:chOff x="0" y="0"/>
            <a:chExt cx="7523366" cy="942575"/>
          </a:xfrm>
        </p:grpSpPr>
        <p:sp>
          <p:nvSpPr>
            <p:cNvPr id="111" name="Shape 46"/>
            <p:cNvSpPr txBox="1"/>
            <p:nvPr/>
          </p:nvSpPr>
          <p:spPr>
            <a:xfrm>
              <a:off x="0" y="152516"/>
              <a:ext cx="7262990" cy="716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fontScale="100000" lnSpcReduction="0"/>
            </a:bodyPr>
            <a:lstStyle>
              <a:lvl1pPr>
                <a:defRPr sz="3000">
                  <a:solidFill>
                    <a:srgbClr val="1E495F"/>
                  </a:solidFill>
                </a:defRPr>
              </a:lvl1pPr>
            </a:lstStyle>
            <a:p>
              <a:pPr/>
              <a:r>
                <a:t>P(                   |                         ,               )</a:t>
              </a:r>
            </a:p>
          </p:txBody>
        </p:sp>
        <p:sp>
          <p:nvSpPr>
            <p:cNvPr id="112" name="Transition rates"/>
            <p:cNvSpPr txBox="1"/>
            <p:nvPr/>
          </p:nvSpPr>
          <p:spPr>
            <a:xfrm>
              <a:off x="2542742" y="215900"/>
              <a:ext cx="2715702" cy="51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000">
                  <a:solidFill>
                    <a:schemeClr val="accent6">
                      <a:satOff val="-23714"/>
                      <a:lumOff val="-11764"/>
                    </a:schemeClr>
                  </a:solidFill>
                </a:defRPr>
              </a:lvl1pPr>
            </a:lstStyle>
            <a:p>
              <a:pPr/>
              <a:r>
                <a:t>Transition rates</a:t>
              </a:r>
            </a:p>
          </p:txBody>
        </p:sp>
        <p:sp>
          <p:nvSpPr>
            <p:cNvPr id="113" name="Topology"/>
            <p:cNvSpPr txBox="1"/>
            <p:nvPr/>
          </p:nvSpPr>
          <p:spPr>
            <a:xfrm>
              <a:off x="4807665" y="215900"/>
              <a:ext cx="2715702" cy="51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000">
                  <a:solidFill>
                    <a:schemeClr val="accent4">
                      <a:lumOff val="-7019"/>
                    </a:schemeClr>
                  </a:solidFill>
                </a:defRPr>
              </a:lvl1pPr>
            </a:lstStyle>
            <a:p>
              <a:pPr/>
              <a:r>
                <a:t>Topology</a:t>
              </a:r>
            </a:p>
          </p:txBody>
        </p:sp>
        <p:sp>
          <p:nvSpPr>
            <p:cNvPr id="114" name="Sequence data"/>
            <p:cNvSpPr txBox="1"/>
            <p:nvPr/>
          </p:nvSpPr>
          <p:spPr>
            <a:xfrm>
              <a:off x="596776" y="0"/>
              <a:ext cx="1826236" cy="942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000">
                  <a:solidFill>
                    <a:srgbClr val="000000"/>
                  </a:solidFill>
                </a:defRPr>
              </a:lvl1pPr>
            </a:lstStyle>
            <a:p>
              <a:pPr/>
              <a:r>
                <a:t>Sequence data</a:t>
              </a:r>
            </a:p>
          </p:txBody>
        </p:sp>
      </p:grpSp>
      <p:sp>
        <p:nvSpPr>
          <p:cNvPr id="116" name="Shape 46"/>
          <p:cNvSpPr txBox="1"/>
          <p:nvPr/>
        </p:nvSpPr>
        <p:spPr>
          <a:xfrm>
            <a:off x="457200" y="2123472"/>
            <a:ext cx="8229600" cy="7166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sz="2400">
                <a:solidFill>
                  <a:srgbClr val="1E495F"/>
                </a:solidFill>
              </a:defRPr>
            </a:lvl1pPr>
          </a:lstStyle>
          <a:p>
            <a:pPr/>
            <a:r>
              <a:t>Likelihood: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46"/>
          <p:cNvSpPr txBox="1"/>
          <p:nvPr>
            <p:ph type="body" sz="quarter" idx="1"/>
          </p:nvPr>
        </p:nvSpPr>
        <p:spPr>
          <a:xfrm>
            <a:off x="457200" y="1409699"/>
            <a:ext cx="8229600" cy="716619"/>
          </a:xfrm>
          <a:prstGeom prst="rect">
            <a:avLst/>
          </a:prstGeom>
        </p:spPr>
        <p:txBody>
          <a:bodyPr/>
          <a:lstStyle>
            <a:lvl1pPr marL="0" indent="0">
              <a:spcBef>
                <a:spcPts val="0"/>
              </a:spcBef>
              <a:buClrTx/>
              <a:buSzTx/>
              <a:buFontTx/>
              <a:buNone/>
              <a:defRPr sz="2400">
                <a:solidFill>
                  <a:srgbClr val="1E495F"/>
                </a:solidFill>
              </a:defRPr>
            </a:lvl1pPr>
          </a:lstStyle>
          <a:p>
            <a:pPr/>
            <a:r>
              <a:t>Goal: find the process leading to the data</a:t>
            </a:r>
          </a:p>
        </p:txBody>
      </p:sp>
      <p:sp>
        <p:nvSpPr>
          <p:cNvPr id="119" name="Shape 45"/>
          <p:cNvSpPr txBox="1"/>
          <p:nvPr>
            <p:ph type="title"/>
          </p:nvPr>
        </p:nvSpPr>
        <p:spPr>
          <a:prstGeom prst="rect">
            <a:avLst/>
          </a:prstGeom>
        </p:spPr>
        <p:txBody>
          <a:bodyPr/>
          <a:lstStyle>
            <a:lvl1pPr>
              <a:defRPr sz="6000">
                <a:solidFill>
                  <a:srgbClr val="0E7D81"/>
                </a:solidFill>
              </a:defRPr>
            </a:lvl1pPr>
          </a:lstStyle>
          <a:p>
            <a:pPr/>
            <a:r>
              <a:t>Inferring a phylogeny</a:t>
            </a:r>
          </a:p>
        </p:txBody>
      </p:sp>
      <p:grpSp>
        <p:nvGrpSpPr>
          <p:cNvPr id="124" name="Group"/>
          <p:cNvGrpSpPr/>
          <p:nvPr/>
        </p:nvGrpSpPr>
        <p:grpSpPr>
          <a:xfrm>
            <a:off x="810316" y="2577505"/>
            <a:ext cx="7523368" cy="942577"/>
            <a:chOff x="0" y="0"/>
            <a:chExt cx="7523366" cy="942575"/>
          </a:xfrm>
        </p:grpSpPr>
        <p:sp>
          <p:nvSpPr>
            <p:cNvPr id="120" name="Shape 46"/>
            <p:cNvSpPr txBox="1"/>
            <p:nvPr/>
          </p:nvSpPr>
          <p:spPr>
            <a:xfrm>
              <a:off x="0" y="152516"/>
              <a:ext cx="7262990" cy="716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fontScale="100000" lnSpcReduction="0"/>
            </a:bodyPr>
            <a:lstStyle>
              <a:lvl1pPr>
                <a:defRPr sz="3000">
                  <a:solidFill>
                    <a:srgbClr val="1E495F"/>
                  </a:solidFill>
                </a:defRPr>
              </a:lvl1pPr>
            </a:lstStyle>
            <a:p>
              <a:pPr/>
              <a:r>
                <a:t>P(                   |                         ,               )</a:t>
              </a:r>
            </a:p>
          </p:txBody>
        </p:sp>
        <p:sp>
          <p:nvSpPr>
            <p:cNvPr id="121" name="Transition rates"/>
            <p:cNvSpPr txBox="1"/>
            <p:nvPr/>
          </p:nvSpPr>
          <p:spPr>
            <a:xfrm>
              <a:off x="2542742" y="215900"/>
              <a:ext cx="2715702" cy="51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000">
                  <a:solidFill>
                    <a:schemeClr val="accent6">
                      <a:satOff val="-23714"/>
                      <a:lumOff val="-11764"/>
                    </a:schemeClr>
                  </a:solidFill>
                </a:defRPr>
              </a:lvl1pPr>
            </a:lstStyle>
            <a:p>
              <a:pPr/>
              <a:r>
                <a:t>Transition rates</a:t>
              </a:r>
            </a:p>
          </p:txBody>
        </p:sp>
        <p:sp>
          <p:nvSpPr>
            <p:cNvPr id="122" name="Topology"/>
            <p:cNvSpPr txBox="1"/>
            <p:nvPr/>
          </p:nvSpPr>
          <p:spPr>
            <a:xfrm>
              <a:off x="4807665" y="215900"/>
              <a:ext cx="2715702" cy="51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000">
                  <a:solidFill>
                    <a:schemeClr val="accent4">
                      <a:lumOff val="-7019"/>
                    </a:schemeClr>
                  </a:solidFill>
                </a:defRPr>
              </a:lvl1pPr>
            </a:lstStyle>
            <a:p>
              <a:pPr/>
              <a:r>
                <a:t>Topology</a:t>
              </a:r>
            </a:p>
          </p:txBody>
        </p:sp>
        <p:sp>
          <p:nvSpPr>
            <p:cNvPr id="123" name="Sequence data"/>
            <p:cNvSpPr txBox="1"/>
            <p:nvPr/>
          </p:nvSpPr>
          <p:spPr>
            <a:xfrm>
              <a:off x="596776" y="0"/>
              <a:ext cx="1826236" cy="942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3000">
                  <a:solidFill>
                    <a:srgbClr val="000000"/>
                  </a:solidFill>
                </a:defRPr>
              </a:lvl1pPr>
            </a:lstStyle>
            <a:p>
              <a:pPr/>
              <a:r>
                <a:t>Sequence data</a:t>
              </a:r>
            </a:p>
          </p:txBody>
        </p:sp>
      </p:grpSp>
      <p:sp>
        <p:nvSpPr>
          <p:cNvPr id="125" name="Shape 46"/>
          <p:cNvSpPr txBox="1"/>
          <p:nvPr/>
        </p:nvSpPr>
        <p:spPr>
          <a:xfrm>
            <a:off x="457200" y="2123472"/>
            <a:ext cx="8229600" cy="7166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sz="2400">
                <a:solidFill>
                  <a:srgbClr val="1E495F"/>
                </a:solidFill>
              </a:defRPr>
            </a:lvl1pPr>
          </a:lstStyle>
          <a:p>
            <a:pPr/>
            <a:r>
              <a:t>Likelihood:</a:t>
            </a:r>
          </a:p>
        </p:txBody>
      </p:sp>
      <p:pic>
        <p:nvPicPr>
          <p:cNvPr id="126" name="fig_lik_surface.pdf" descr="fig_lik_surface.pdf"/>
          <p:cNvPicPr>
            <a:picLocks noChangeAspect="1"/>
          </p:cNvPicPr>
          <p:nvPr/>
        </p:nvPicPr>
        <p:blipFill>
          <a:blip r:embed="rId2">
            <a:extLst/>
          </a:blip>
          <a:stretch>
            <a:fillRect/>
          </a:stretch>
        </p:blipFill>
        <p:spPr>
          <a:xfrm>
            <a:off x="2605392" y="3210692"/>
            <a:ext cx="4090456" cy="4090456"/>
          </a:xfrm>
          <a:prstGeom prst="rect">
            <a:avLst/>
          </a:prstGeom>
          <a:ln w="12700">
            <a:miter lim="400000"/>
          </a:ln>
        </p:spPr>
      </p:pic>
      <p:sp>
        <p:nvSpPr>
          <p:cNvPr id="127" name="Different transition rates"/>
          <p:cNvSpPr txBox="1"/>
          <p:nvPr/>
        </p:nvSpPr>
        <p:spPr>
          <a:xfrm rot="19620000">
            <a:off x="4079875" y="5803577"/>
            <a:ext cx="2833459"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800">
                <a:solidFill>
                  <a:srgbClr val="000000"/>
                </a:solidFill>
              </a:defRPr>
            </a:lvl1pPr>
          </a:lstStyle>
          <a:p>
            <a:pPr/>
            <a:r>
              <a:t>Different transition rates</a:t>
            </a:r>
          </a:p>
        </p:txBody>
      </p:sp>
      <p:sp>
        <p:nvSpPr>
          <p:cNvPr id="128" name="Different topologies"/>
          <p:cNvSpPr txBox="1"/>
          <p:nvPr/>
        </p:nvSpPr>
        <p:spPr>
          <a:xfrm rot="2700000">
            <a:off x="2072761" y="5666636"/>
            <a:ext cx="2833459"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800">
                <a:solidFill>
                  <a:srgbClr val="000000"/>
                </a:solidFill>
              </a:defRPr>
            </a:lvl1pPr>
          </a:lstStyle>
          <a:p>
            <a:pPr/>
            <a:r>
              <a:t>Different topologies</a:t>
            </a:r>
          </a:p>
        </p:txBody>
      </p:sp>
      <p:sp>
        <p:nvSpPr>
          <p:cNvPr id="129" name="Likelihood"/>
          <p:cNvSpPr txBox="1"/>
          <p:nvPr/>
        </p:nvSpPr>
        <p:spPr>
          <a:xfrm rot="16200000">
            <a:off x="1604358" y="4209029"/>
            <a:ext cx="2007447"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800">
                <a:solidFill>
                  <a:srgbClr val="000000"/>
                </a:solidFill>
              </a:defRPr>
            </a:lvl1pPr>
          </a:lstStyle>
          <a:p>
            <a:pPr/>
            <a:r>
              <a:t>Likelihood</a:t>
            </a:r>
          </a:p>
        </p:txBody>
      </p:sp>
      <p:sp>
        <p:nvSpPr>
          <p:cNvPr id="130" name="Line"/>
          <p:cNvSpPr/>
          <p:nvPr/>
        </p:nvSpPr>
        <p:spPr>
          <a:xfrm flipV="1">
            <a:off x="2859793" y="3759133"/>
            <a:ext cx="1" cy="1247914"/>
          </a:xfrm>
          <a:prstGeom prst="line">
            <a:avLst/>
          </a:prstGeom>
          <a:ln w="25400">
            <a:solidFill>
              <a:srgbClr val="000000"/>
            </a:solidFill>
            <a:tailEnd type="arrow"/>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SU Format">
  <a:themeElements>
    <a:clrScheme name="ASU Format">
      <a:dk1>
        <a:srgbClr val="FFFFFE"/>
      </a:dk1>
      <a:lt1>
        <a:srgbClr val="F3B328"/>
      </a:lt1>
      <a:dk2>
        <a:srgbClr val="A7A7A7"/>
      </a:dk2>
      <a:lt2>
        <a:srgbClr val="535353"/>
      </a:lt2>
      <a:accent1>
        <a:srgbClr val="4D575A"/>
      </a:accent1>
      <a:accent2>
        <a:srgbClr val="FFFFFE"/>
      </a:accent2>
      <a:accent3>
        <a:srgbClr val="487D26"/>
      </a:accent3>
      <a:accent4>
        <a:srgbClr val="0078B3"/>
      </a:accent4>
      <a:accent5>
        <a:srgbClr val="A49D8A"/>
      </a:accent5>
      <a:accent6>
        <a:srgbClr val="E98B43"/>
      </a:accent6>
      <a:hlink>
        <a:srgbClr val="0000FF"/>
      </a:hlink>
      <a:folHlink>
        <a:srgbClr val="FF00FF"/>
      </a:folHlink>
    </a:clrScheme>
    <a:fontScheme name="ASU Format">
      <a:majorFont>
        <a:latin typeface="Helvetica"/>
        <a:ea typeface="Helvetica"/>
        <a:cs typeface="Helvetica"/>
      </a:majorFont>
      <a:minorFont>
        <a:latin typeface="Arial"/>
        <a:ea typeface="Arial"/>
        <a:cs typeface="Arial"/>
      </a:minorFont>
    </a:fontScheme>
    <a:fmtScheme name="ASU Form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SU Format">
  <a:themeElements>
    <a:clrScheme name="ASU Format">
      <a:dk1>
        <a:srgbClr val="000000"/>
      </a:dk1>
      <a:lt1>
        <a:srgbClr val="FFFFFF"/>
      </a:lt1>
      <a:dk2>
        <a:srgbClr val="A7A7A7"/>
      </a:dk2>
      <a:lt2>
        <a:srgbClr val="535353"/>
      </a:lt2>
      <a:accent1>
        <a:srgbClr val="4D575A"/>
      </a:accent1>
      <a:accent2>
        <a:srgbClr val="FFFFFE"/>
      </a:accent2>
      <a:accent3>
        <a:srgbClr val="487D26"/>
      </a:accent3>
      <a:accent4>
        <a:srgbClr val="0078B3"/>
      </a:accent4>
      <a:accent5>
        <a:srgbClr val="A49D8A"/>
      </a:accent5>
      <a:accent6>
        <a:srgbClr val="E98B43"/>
      </a:accent6>
      <a:hlink>
        <a:srgbClr val="0000FF"/>
      </a:hlink>
      <a:folHlink>
        <a:srgbClr val="FF00FF"/>
      </a:folHlink>
    </a:clrScheme>
    <a:fontScheme name="ASU Format">
      <a:majorFont>
        <a:latin typeface="Helvetica"/>
        <a:ea typeface="Helvetica"/>
        <a:cs typeface="Helvetica"/>
      </a:majorFont>
      <a:minorFont>
        <a:latin typeface="Arial"/>
        <a:ea typeface="Arial"/>
        <a:cs typeface="Arial"/>
      </a:minorFont>
    </a:fontScheme>
    <a:fmtScheme name="ASU Form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3B32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